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Lst>
  <p:notesMasterIdLst>
    <p:notesMasterId r:id="rId86"/>
  </p:notesMasterIdLst>
  <p:handoutMasterIdLst>
    <p:handoutMasterId r:id="rId87"/>
  </p:handoutMasterIdLst>
  <p:sldIdLst>
    <p:sldId id="745" r:id="rId2"/>
    <p:sldId id="798" r:id="rId3"/>
    <p:sldId id="769" r:id="rId4"/>
    <p:sldId id="815" r:id="rId5"/>
    <p:sldId id="859" r:id="rId6"/>
    <p:sldId id="817" r:id="rId7"/>
    <p:sldId id="816" r:id="rId8"/>
    <p:sldId id="818" r:id="rId9"/>
    <p:sldId id="819" r:id="rId10"/>
    <p:sldId id="823" r:id="rId11"/>
    <p:sldId id="862" r:id="rId12"/>
    <p:sldId id="820" r:id="rId13"/>
    <p:sldId id="863" r:id="rId14"/>
    <p:sldId id="864" r:id="rId15"/>
    <p:sldId id="865" r:id="rId16"/>
    <p:sldId id="870" r:id="rId17"/>
    <p:sldId id="867" r:id="rId18"/>
    <p:sldId id="831" r:id="rId19"/>
    <p:sldId id="824" r:id="rId20"/>
    <p:sldId id="825" r:id="rId21"/>
    <p:sldId id="861" r:id="rId22"/>
    <p:sldId id="871" r:id="rId23"/>
    <p:sldId id="827" r:id="rId24"/>
    <p:sldId id="872" r:id="rId25"/>
    <p:sldId id="830" r:id="rId26"/>
    <p:sldId id="833" r:id="rId27"/>
    <p:sldId id="868" r:id="rId28"/>
    <p:sldId id="869" r:id="rId29"/>
    <p:sldId id="836" r:id="rId30"/>
    <p:sldId id="837" r:id="rId31"/>
    <p:sldId id="838" r:id="rId32"/>
    <p:sldId id="873" r:id="rId33"/>
    <p:sldId id="839" r:id="rId34"/>
    <p:sldId id="874" r:id="rId35"/>
    <p:sldId id="875" r:id="rId36"/>
    <p:sldId id="840" r:id="rId37"/>
    <p:sldId id="876" r:id="rId38"/>
    <p:sldId id="841" r:id="rId39"/>
    <p:sldId id="877" r:id="rId40"/>
    <p:sldId id="878" r:id="rId41"/>
    <p:sldId id="902" r:id="rId42"/>
    <p:sldId id="879" r:id="rId43"/>
    <p:sldId id="842" r:id="rId44"/>
    <p:sldId id="881" r:id="rId45"/>
    <p:sldId id="843" r:id="rId46"/>
    <p:sldId id="888" r:id="rId47"/>
    <p:sldId id="846" r:id="rId48"/>
    <p:sldId id="886" r:id="rId49"/>
    <p:sldId id="887" r:id="rId50"/>
    <p:sldId id="845" r:id="rId51"/>
    <p:sldId id="883" r:id="rId52"/>
    <p:sldId id="882" r:id="rId53"/>
    <p:sldId id="884" r:id="rId54"/>
    <p:sldId id="844" r:id="rId55"/>
    <p:sldId id="885" r:id="rId56"/>
    <p:sldId id="821" r:id="rId57"/>
    <p:sldId id="857" r:id="rId58"/>
    <p:sldId id="822" r:id="rId59"/>
    <p:sldId id="892" r:id="rId60"/>
    <p:sldId id="852" r:id="rId61"/>
    <p:sldId id="854" r:id="rId62"/>
    <p:sldId id="855" r:id="rId63"/>
    <p:sldId id="847" r:id="rId64"/>
    <p:sldId id="848" r:id="rId65"/>
    <p:sldId id="849" r:id="rId66"/>
    <p:sldId id="850" r:id="rId67"/>
    <p:sldId id="851" r:id="rId68"/>
    <p:sldId id="853" r:id="rId69"/>
    <p:sldId id="860" r:id="rId70"/>
    <p:sldId id="894" r:id="rId71"/>
    <p:sldId id="895" r:id="rId72"/>
    <p:sldId id="896" r:id="rId73"/>
    <p:sldId id="856" r:id="rId74"/>
    <p:sldId id="897" r:id="rId75"/>
    <p:sldId id="898" r:id="rId76"/>
    <p:sldId id="899" r:id="rId77"/>
    <p:sldId id="900" r:id="rId78"/>
    <p:sldId id="901" r:id="rId79"/>
    <p:sldId id="880" r:id="rId80"/>
    <p:sldId id="903" r:id="rId81"/>
    <p:sldId id="858" r:id="rId82"/>
    <p:sldId id="891" r:id="rId83"/>
    <p:sldId id="904" r:id="rId84"/>
    <p:sldId id="893" r:id="rId85"/>
  </p:sldIdLst>
  <p:sldSz cx="9144000" cy="6858000" type="screen4x3"/>
  <p:notesSz cx="6797675" cy="9926638"/>
  <p:defaultTextStyle>
    <a:defPPr>
      <a:defRPr lang="de-DE"/>
    </a:defPPr>
    <a:lvl1pPr algn="l" rtl="0" fontAlgn="base">
      <a:spcBef>
        <a:spcPct val="0"/>
      </a:spcBef>
      <a:spcAft>
        <a:spcPct val="0"/>
      </a:spcAft>
      <a:defRPr sz="2000" kern="1200">
        <a:solidFill>
          <a:schemeClr val="tx1"/>
        </a:solidFill>
        <a:latin typeface="Times New Roman" pitchFamily="18" charset="0"/>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9900FF"/>
    <a:srgbClr val="800080"/>
    <a:srgbClr val="FF99FF"/>
    <a:srgbClr val="CC00CC"/>
    <a:srgbClr val="9ACD00"/>
    <a:srgbClr val="FFFFFF"/>
    <a:srgbClr val="82B000"/>
    <a:srgbClr val="0000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76977" autoAdjust="0"/>
  </p:normalViewPr>
  <p:slideViewPr>
    <p:cSldViewPr snapToGrid="0">
      <p:cViewPr>
        <p:scale>
          <a:sx n="66" d="100"/>
          <a:sy n="66" d="100"/>
        </p:scale>
        <p:origin x="2844" y="486"/>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47" d="100"/>
          <a:sy n="47" d="100"/>
        </p:scale>
        <p:origin x="-2970" y="-108"/>
      </p:cViewPr>
      <p:guideLst>
        <p:guide orient="horz" pos="3127"/>
        <p:guide pos="214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3B302-7FFD-4A6D-A3E7-94C245A1BEC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0E9A2D8-0448-4232-B667-527162E5C0D4}">
      <dgm:prSet/>
      <dgm:spPr>
        <a:xfrm>
          <a:off x="417671" y="1488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rPr>
            <a:t>Scope of Use</a:t>
          </a:r>
        </a:p>
      </dgm:t>
    </dgm:pt>
    <dgm:pt modelId="{91DBDB3D-9346-41A6-90BF-ABA1840261A0}" type="parTrans" cxnId="{DAE7C8EA-E146-4976-A6E3-B9C028AB73EB}">
      <dgm:prSet/>
      <dgm:spPr/>
      <dgm:t>
        <a:bodyPr/>
        <a:lstStyle/>
        <a:p>
          <a:endParaRPr lang="en-US"/>
        </a:p>
      </dgm:t>
    </dgm:pt>
    <dgm:pt modelId="{C1DDE13F-4528-44F3-BD3C-B18BA5DC2558}" type="sibTrans" cxnId="{DAE7C8EA-E146-4976-A6E3-B9C028AB73EB}">
      <dgm:prSet/>
      <dgm:spPr/>
      <dgm:t>
        <a:bodyPr/>
        <a:lstStyle/>
        <a:p>
          <a:endParaRPr lang="en-US"/>
        </a:p>
      </dgm:t>
    </dgm:pt>
    <dgm:pt modelId="{776284AD-53CE-409B-8E3E-E3E8BA7ECBEA}">
      <dgm:prSet/>
      <dgm:spPr>
        <a:xfrm>
          <a:off x="0" y="22152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 The breadth to which the system is used throughout the organization</a:t>
          </a:r>
        </a:p>
      </dgm:t>
    </dgm:pt>
    <dgm:pt modelId="{531FB4CC-7F21-4FBB-9A13-C0312980416D}" type="parTrans" cxnId="{836736C3-16D8-4AF0-810B-70BC6CD8D63C}">
      <dgm:prSet/>
      <dgm:spPr/>
      <dgm:t>
        <a:bodyPr/>
        <a:lstStyle/>
        <a:p>
          <a:endParaRPr lang="en-US"/>
        </a:p>
      </dgm:t>
    </dgm:pt>
    <dgm:pt modelId="{D047DEC9-666A-4A44-91E9-6C8AE4FDC564}" type="sibTrans" cxnId="{836736C3-16D8-4AF0-810B-70BC6CD8D63C}">
      <dgm:prSet/>
      <dgm:spPr/>
      <dgm:t>
        <a:bodyPr/>
        <a:lstStyle/>
        <a:p>
          <a:endParaRPr lang="en-US"/>
        </a:p>
      </dgm:t>
    </dgm:pt>
    <dgm:pt modelId="{786E49FE-1F20-471F-ACB5-D56051961F75}">
      <dgm:prSet/>
      <dgm:spPr>
        <a:xfrm>
          <a:off x="0" y="22152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 Operationalization: #users (binned into 5 classes)</a:t>
          </a:r>
        </a:p>
      </dgm:t>
    </dgm:pt>
    <dgm:pt modelId="{52FAFEC3-FC1C-4D45-9693-1040425CF9B6}" type="parTrans" cxnId="{BD83759C-A7C3-4705-A563-8EC98DED3511}">
      <dgm:prSet/>
      <dgm:spPr/>
      <dgm:t>
        <a:bodyPr/>
        <a:lstStyle/>
        <a:p>
          <a:endParaRPr lang="en-US"/>
        </a:p>
      </dgm:t>
    </dgm:pt>
    <dgm:pt modelId="{C13412F9-EBE9-4F32-AF1B-C4ED4A13586A}" type="sibTrans" cxnId="{BD83759C-A7C3-4705-A563-8EC98DED3511}">
      <dgm:prSet/>
      <dgm:spPr/>
      <dgm:t>
        <a:bodyPr/>
        <a:lstStyle/>
        <a:p>
          <a:endParaRPr lang="en-US"/>
        </a:p>
      </dgm:t>
    </dgm:pt>
    <dgm:pt modelId="{1751D7C4-9E61-4467-950B-0ABFF07CDDF2}">
      <dgm:prSet/>
      <dgm:spPr>
        <a:xfrm>
          <a:off x="0" y="22152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 H1: Higher scope of use </a:t>
          </a:r>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gm:t>
    </dgm:pt>
    <dgm:pt modelId="{B4CFA2C4-D442-4444-B54E-18040CFA85FE}" type="parTrans" cxnId="{F917BC14-F7C9-436E-981E-66D46B031E0D}">
      <dgm:prSet/>
      <dgm:spPr/>
      <dgm:t>
        <a:bodyPr/>
        <a:lstStyle/>
        <a:p>
          <a:endParaRPr lang="en-US"/>
        </a:p>
      </dgm:t>
    </dgm:pt>
    <dgm:pt modelId="{CAF766AE-153C-42E9-8AC7-6DF148037C11}" type="sibTrans" cxnId="{F917BC14-F7C9-436E-981E-66D46B031E0D}">
      <dgm:prSet/>
      <dgm:spPr/>
      <dgm:t>
        <a:bodyPr/>
        <a:lstStyle/>
        <a:p>
          <a:endParaRPr lang="en-US"/>
        </a:p>
      </dgm:t>
    </dgm:pt>
    <dgm:pt modelId="{C264F6F4-12F5-41B0-A77B-B551588B4BA2}">
      <dgm:prSet/>
      <dgm:spPr>
        <a:xfrm>
          <a:off x="417671" y="131142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rPr>
            <a:t>Technical Specificity</a:t>
          </a:r>
        </a:p>
      </dgm:t>
    </dgm:pt>
    <dgm:pt modelId="{FE488F2B-3431-466D-89A4-0FA74257D907}" type="parTrans" cxnId="{1F14F4F4-0B06-4710-ADF3-9588FFC66C3F}">
      <dgm:prSet/>
      <dgm:spPr/>
      <dgm:t>
        <a:bodyPr/>
        <a:lstStyle/>
        <a:p>
          <a:endParaRPr lang="en-US"/>
        </a:p>
      </dgm:t>
    </dgm:pt>
    <dgm:pt modelId="{642BA235-9C36-4A60-8D36-77C435022F05}" type="sibTrans" cxnId="{1F14F4F4-0B06-4710-ADF3-9588FFC66C3F}">
      <dgm:prSet/>
      <dgm:spPr/>
      <dgm:t>
        <a:bodyPr/>
        <a:lstStyle/>
        <a:p>
          <a:endParaRPr lang="en-US"/>
        </a:p>
      </dgm:t>
    </dgm:pt>
    <dgm:pt modelId="{CEAB8821-627C-4FCE-BA0A-2D91B6747409}">
      <dgm:prSet/>
      <dgm:spPr>
        <a:xfrm>
          <a:off x="0" y="151806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solidFill>
              <a:latin typeface="Arial"/>
              <a:ea typeface="+mn-ea"/>
              <a:cs typeface="+mn-cs"/>
            </a:rPr>
            <a:t>The degree to which the system is customized to the organization</a:t>
          </a:r>
          <a:endParaRPr lang="en-US" noProof="0" dirty="0">
            <a:solidFill>
              <a:srgbClr val="000000"/>
            </a:solidFill>
            <a:latin typeface="Arial"/>
            <a:ea typeface="+mn-ea"/>
            <a:cs typeface="+mn-cs"/>
          </a:endParaRPr>
        </a:p>
      </dgm:t>
    </dgm:pt>
    <dgm:pt modelId="{E42AD25E-34B7-4D6C-8641-597B666364E5}" type="parTrans" cxnId="{BE93A56C-4B3F-4528-9874-DCD5E894F3E4}">
      <dgm:prSet/>
      <dgm:spPr/>
      <dgm:t>
        <a:bodyPr/>
        <a:lstStyle/>
        <a:p>
          <a:endParaRPr lang="en-US"/>
        </a:p>
      </dgm:t>
    </dgm:pt>
    <dgm:pt modelId="{8F48FCF3-FAAD-4A14-ABDB-29A0186FBF42}" type="sibTrans" cxnId="{BE93A56C-4B3F-4528-9874-DCD5E894F3E4}">
      <dgm:prSet/>
      <dgm:spPr/>
      <dgm:t>
        <a:bodyPr/>
        <a:lstStyle/>
        <a:p>
          <a:endParaRPr lang="en-US"/>
        </a:p>
      </dgm:t>
    </dgm:pt>
    <dgm:pt modelId="{805C0300-A23E-40DF-8D64-CC6CB3B87047}">
      <dgm:prSet/>
      <dgm:spPr>
        <a:xfrm>
          <a:off x="0" y="151806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solidFill>
              <a:latin typeface="Arial"/>
              <a:ea typeface="+mn-ea"/>
              <a:cs typeface="+mn-cs"/>
            </a:rPr>
            <a:t>5 classes: cloud </a:t>
          </a:r>
          <a:r>
            <a:rPr lang="en-US" noProof="0" dirty="0" err="1" smtClean="0">
              <a:solidFill>
                <a:srgbClr val="000000"/>
              </a:solidFill>
              <a:latin typeface="Arial"/>
              <a:ea typeface="+mn-ea"/>
              <a:cs typeface="+mn-cs"/>
            </a:rPr>
            <a:t>sw</a:t>
          </a:r>
          <a:r>
            <a:rPr lang="en-US" noProof="0" dirty="0" smtClean="0">
              <a:solidFill>
                <a:srgbClr val="000000"/>
              </a:solidFill>
              <a:latin typeface="Arial"/>
              <a:ea typeface="+mn-ea"/>
              <a:cs typeface="+mn-cs"/>
            </a:rPr>
            <a:t>, standard </a:t>
          </a:r>
          <a:r>
            <a:rPr lang="en-US" noProof="0" dirty="0" err="1" smtClean="0">
              <a:solidFill>
                <a:srgbClr val="000000"/>
              </a:solidFill>
              <a:latin typeface="Arial"/>
              <a:ea typeface="+mn-ea"/>
              <a:cs typeface="+mn-cs"/>
            </a:rPr>
            <a:t>sw</a:t>
          </a:r>
          <a:r>
            <a:rPr lang="en-US" noProof="0" dirty="0" smtClean="0">
              <a:solidFill>
                <a:srgbClr val="000000"/>
              </a:solidFill>
              <a:latin typeface="Arial"/>
              <a:ea typeface="+mn-ea"/>
              <a:cs typeface="+mn-cs"/>
            </a:rPr>
            <a:t>, mod. </a:t>
          </a:r>
          <a:r>
            <a:rPr lang="en-US" noProof="0" dirty="0" err="1" smtClean="0">
              <a:solidFill>
                <a:srgbClr val="000000"/>
              </a:solidFill>
              <a:latin typeface="Arial"/>
              <a:ea typeface="+mn-ea"/>
              <a:cs typeface="+mn-cs"/>
            </a:rPr>
            <a:t>ssw</a:t>
          </a:r>
          <a:r>
            <a:rPr lang="en-US" noProof="0" dirty="0" smtClean="0">
              <a:solidFill>
                <a:srgbClr val="000000"/>
              </a:solidFill>
              <a:latin typeface="Arial"/>
              <a:ea typeface="+mn-ea"/>
              <a:cs typeface="+mn-cs"/>
            </a:rPr>
            <a:t>., custom-modular, custom</a:t>
          </a:r>
        </a:p>
      </dgm:t>
    </dgm:pt>
    <dgm:pt modelId="{1927F853-C1B4-4DBA-8907-F997D50FC45A}" type="parTrans" cxnId="{32C1DD15-54E4-4C79-B466-71A6FAB1F9DA}">
      <dgm:prSet/>
      <dgm:spPr/>
      <dgm:t>
        <a:bodyPr/>
        <a:lstStyle/>
        <a:p>
          <a:endParaRPr lang="en-US"/>
        </a:p>
      </dgm:t>
    </dgm:pt>
    <dgm:pt modelId="{CF7204AD-C5A2-4C4F-86E9-F086E270D890}" type="sibTrans" cxnId="{32C1DD15-54E4-4C79-B466-71A6FAB1F9DA}">
      <dgm:prSet/>
      <dgm:spPr/>
      <dgm:t>
        <a:bodyPr/>
        <a:lstStyle/>
        <a:p>
          <a:endParaRPr lang="en-US"/>
        </a:p>
      </dgm:t>
    </dgm:pt>
    <dgm:pt modelId="{38600CA3-DA61-4AB9-90E0-61C365114D47}">
      <dgm:prSet/>
      <dgm:spPr>
        <a:xfrm>
          <a:off x="0" y="151806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H2: Higher technical specificity </a:t>
          </a:r>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gm:t>
    </dgm:pt>
    <dgm:pt modelId="{EF01BDAE-FCAC-4E6B-88D6-521D2FD8D672}" type="parTrans" cxnId="{C6DEAE76-A908-4AA2-94DC-27BCEFB1B466}">
      <dgm:prSet/>
      <dgm:spPr/>
      <dgm:t>
        <a:bodyPr/>
        <a:lstStyle/>
        <a:p>
          <a:endParaRPr lang="en-US"/>
        </a:p>
      </dgm:t>
    </dgm:pt>
    <dgm:pt modelId="{AD182E5E-975C-4AD1-8AF4-0721D6B5CC5E}" type="sibTrans" cxnId="{C6DEAE76-A908-4AA2-94DC-27BCEFB1B466}">
      <dgm:prSet/>
      <dgm:spPr/>
      <dgm:t>
        <a:bodyPr/>
        <a:lstStyle/>
        <a:p>
          <a:endParaRPr lang="en-US"/>
        </a:p>
      </dgm:t>
    </dgm:pt>
    <dgm:pt modelId="{79E50EAF-2E3B-4E0D-A193-375B47C98857}">
      <dgm:prSet/>
      <dgm:spPr>
        <a:xfrm>
          <a:off x="417671" y="260796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rPr>
            <a:t>Positional Value</a:t>
          </a:r>
        </a:p>
      </dgm:t>
    </dgm:pt>
    <dgm:pt modelId="{C2A420B4-A219-427E-818F-4EA3A7C3688E}" type="parTrans" cxnId="{5F0D1C22-2421-44EB-8BB6-A759DF543875}">
      <dgm:prSet/>
      <dgm:spPr/>
      <dgm:t>
        <a:bodyPr/>
        <a:lstStyle/>
        <a:p>
          <a:endParaRPr lang="en-US"/>
        </a:p>
      </dgm:t>
    </dgm:pt>
    <dgm:pt modelId="{3F06D9C9-ABF1-4CD9-8A13-F190FDA955F5}" type="sibTrans" cxnId="{5F0D1C22-2421-44EB-8BB6-A759DF543875}">
      <dgm:prSet/>
      <dgm:spPr/>
      <dgm:t>
        <a:bodyPr/>
        <a:lstStyle/>
        <a:p>
          <a:endParaRPr lang="en-US"/>
        </a:p>
      </dgm:t>
    </dgm:pt>
    <dgm:pt modelId="{04C6DA7C-710B-43DC-8862-5A0BCAF6B219}">
      <dgm:prSet/>
      <dgm:spPr>
        <a:xfrm>
          <a:off x="0" y="281460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The number of other systems depending on this system</a:t>
          </a:r>
        </a:p>
      </dgm:t>
    </dgm:pt>
    <dgm:pt modelId="{6FFA8C00-F8FB-4897-AFF3-6E2961031F93}" type="parTrans" cxnId="{9A100CF6-32DE-4186-8E56-932BFF1DDCD8}">
      <dgm:prSet/>
      <dgm:spPr/>
      <dgm:t>
        <a:bodyPr/>
        <a:lstStyle/>
        <a:p>
          <a:endParaRPr lang="en-US"/>
        </a:p>
      </dgm:t>
    </dgm:pt>
    <dgm:pt modelId="{58E87741-8B2A-486A-AF8C-39015DC54B16}" type="sibTrans" cxnId="{9A100CF6-32DE-4186-8E56-932BFF1DDCD8}">
      <dgm:prSet/>
      <dgm:spPr/>
      <dgm:t>
        <a:bodyPr/>
        <a:lstStyle/>
        <a:p>
          <a:endParaRPr lang="en-US"/>
        </a:p>
      </dgm:t>
    </dgm:pt>
    <dgm:pt modelId="{65E49EFC-C8D1-4A88-A84F-8AE221CE9E9B}">
      <dgm:prSet/>
      <dgm:spPr>
        <a:xfrm>
          <a:off x="0" y="281460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Operationalization: out-degree (numerical)</a:t>
          </a:r>
        </a:p>
      </dgm:t>
    </dgm:pt>
    <dgm:pt modelId="{372FF64A-F2CC-489A-94AA-8ACC84AA60D6}" type="parTrans" cxnId="{009A5640-9369-4442-B0A4-B83B267E3D88}">
      <dgm:prSet/>
      <dgm:spPr/>
      <dgm:t>
        <a:bodyPr/>
        <a:lstStyle/>
        <a:p>
          <a:endParaRPr lang="en-US"/>
        </a:p>
      </dgm:t>
    </dgm:pt>
    <dgm:pt modelId="{95F00D3D-8669-4EE0-9B17-A6DFC4CD792D}" type="sibTrans" cxnId="{009A5640-9369-4442-B0A4-B83B267E3D88}">
      <dgm:prSet/>
      <dgm:spPr/>
      <dgm:t>
        <a:bodyPr/>
        <a:lstStyle/>
        <a:p>
          <a:endParaRPr lang="en-US"/>
        </a:p>
      </dgm:t>
    </dgm:pt>
    <dgm:pt modelId="{888271EB-691E-4AD8-A5BA-71BAA101748C}">
      <dgm:prSet/>
      <dgm:spPr>
        <a:xfrm>
          <a:off x="0" y="281460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rPr>
            <a:t>H3: Higher positional value </a:t>
          </a:r>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gm:t>
    </dgm:pt>
    <dgm:pt modelId="{C12DFEB5-1A11-459A-8A72-F56905205F9B}" type="parTrans" cxnId="{3CBAD3FB-E27E-4C64-82D7-DBF122BF3393}">
      <dgm:prSet/>
      <dgm:spPr/>
      <dgm:t>
        <a:bodyPr/>
        <a:lstStyle/>
        <a:p>
          <a:endParaRPr lang="en-US"/>
        </a:p>
      </dgm:t>
    </dgm:pt>
    <dgm:pt modelId="{E77C591B-13E1-4E53-ABB3-ED5CA074BE61}" type="sibTrans" cxnId="{3CBAD3FB-E27E-4C64-82D7-DBF122BF3393}">
      <dgm:prSet/>
      <dgm:spPr/>
      <dgm:t>
        <a:bodyPr/>
        <a:lstStyle/>
        <a:p>
          <a:endParaRPr lang="en-US"/>
        </a:p>
      </dgm:t>
    </dgm:pt>
    <dgm:pt modelId="{B95A4DA5-DF54-4FA0-85C9-A46F6397EBA1}">
      <dgm:prSet/>
      <dgm:spPr>
        <a:xfrm>
          <a:off x="417671" y="390450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noProof="0" dirty="0" smtClean="0">
              <a:solidFill>
                <a:srgbClr val="FFFFFF"/>
              </a:solidFill>
              <a:latin typeface="Arial"/>
              <a:ea typeface="+mn-ea"/>
              <a:cs typeface="+mn-cs"/>
              <a:sym typeface="Wingdings" panose="05000000000000000000" pitchFamily="2" charset="2"/>
            </a:rPr>
            <a:t>Neighbor Governance</a:t>
          </a:r>
        </a:p>
      </dgm:t>
    </dgm:pt>
    <dgm:pt modelId="{731EC3C8-9530-4182-90E8-9ED978AFE76E}" type="parTrans" cxnId="{AFCD36E6-ECC4-4E23-AC29-09F02FF1C533}">
      <dgm:prSet/>
      <dgm:spPr/>
      <dgm:t>
        <a:bodyPr/>
        <a:lstStyle/>
        <a:p>
          <a:endParaRPr lang="en-US"/>
        </a:p>
      </dgm:t>
    </dgm:pt>
    <dgm:pt modelId="{4A0CC462-2F4B-4EEE-AE30-931D4341DB7D}" type="sibTrans" cxnId="{AFCD36E6-ECC4-4E23-AC29-09F02FF1C533}">
      <dgm:prSet/>
      <dgm:spPr/>
      <dgm:t>
        <a:bodyPr/>
        <a:lstStyle/>
        <a:p>
          <a:endParaRPr lang="en-US"/>
        </a:p>
      </dgm:t>
    </dgm:pt>
    <dgm:pt modelId="{39566923-48E3-4DB6-ACC0-7E37D7B5EE1A}">
      <dgm:prSet/>
      <dgm:spPr>
        <a:xfrm>
          <a:off x="0" y="411114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The extent to which neighboring systems are planned by business or IT units</a:t>
          </a:r>
        </a:p>
      </dgm:t>
    </dgm:pt>
    <dgm:pt modelId="{A5E7B406-F158-4F6B-84DF-E594F2AC6CA7}" type="parTrans" cxnId="{3AC8B74C-D6B9-4AB6-B24A-31DF9640E278}">
      <dgm:prSet/>
      <dgm:spPr/>
      <dgm:t>
        <a:bodyPr/>
        <a:lstStyle/>
        <a:p>
          <a:endParaRPr lang="en-US"/>
        </a:p>
      </dgm:t>
    </dgm:pt>
    <dgm:pt modelId="{22527B6B-BB6C-463C-9DBE-1E5F3BAA6575}" type="sibTrans" cxnId="{3AC8B74C-D6B9-4AB6-B24A-31DF9640E278}">
      <dgm:prSet/>
      <dgm:spPr/>
      <dgm:t>
        <a:bodyPr/>
        <a:lstStyle/>
        <a:p>
          <a:endParaRPr lang="en-US"/>
        </a:p>
      </dgm:t>
    </dgm:pt>
    <dgm:pt modelId="{752EC3F5-880D-4CD1-80C1-85FB67EAFE54}">
      <dgm:prSet/>
      <dgm:spPr>
        <a:xfrm>
          <a:off x="0" y="411114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Avg. planning decision rights of direct neighbors in graph (numerical)</a:t>
          </a:r>
          <a:endParaRPr lang="en-US" noProof="0" dirty="0">
            <a:solidFill>
              <a:srgbClr val="000000">
                <a:hueOff val="0"/>
                <a:satOff val="0"/>
                <a:lumOff val="0"/>
                <a:alphaOff val="0"/>
              </a:srgbClr>
            </a:solidFill>
            <a:latin typeface="Arial"/>
            <a:ea typeface="+mn-ea"/>
            <a:cs typeface="+mn-cs"/>
            <a:sym typeface="Wingdings" panose="05000000000000000000" pitchFamily="2" charset="2"/>
          </a:endParaRPr>
        </a:p>
      </dgm:t>
    </dgm:pt>
    <dgm:pt modelId="{F5BFAD5B-5FFE-4745-AF12-D4A552013E6C}" type="parTrans" cxnId="{89B7B169-8E1A-4A9E-8456-1653495EB333}">
      <dgm:prSet/>
      <dgm:spPr/>
      <dgm:t>
        <a:bodyPr/>
        <a:lstStyle/>
        <a:p>
          <a:endParaRPr lang="en-US"/>
        </a:p>
      </dgm:t>
    </dgm:pt>
    <dgm:pt modelId="{DECD425C-3499-40A1-AC4A-2C50FAF1F834}" type="sibTrans" cxnId="{89B7B169-8E1A-4A9E-8456-1653495EB333}">
      <dgm:prSet/>
      <dgm:spPr/>
      <dgm:t>
        <a:bodyPr/>
        <a:lstStyle/>
        <a:p>
          <a:endParaRPr lang="en-US"/>
        </a:p>
      </dgm:t>
    </dgm:pt>
    <dgm:pt modelId="{3362A050-EB19-450C-922F-BAC716637B53}">
      <dgm:prSet/>
      <dgm:spPr>
        <a:xfrm>
          <a:off x="0" y="4111142"/>
          <a:ext cx="8353425" cy="1014300"/>
        </a:xfrm>
        <a:prstGeom prst="rect">
          <a:avLst/>
        </a:prstGeom>
        <a:noFill/>
        <a:ln w="25400" cap="flat" cmpd="sng" algn="ctr">
          <a:solidFill>
            <a:srgbClr val="002776">
              <a:hueOff val="0"/>
              <a:satOff val="0"/>
              <a:lumOff val="0"/>
              <a:alphaOff val="0"/>
            </a:srgbClr>
          </a:solidFill>
          <a:prstDash val="solid"/>
        </a:ln>
        <a:effectLst/>
      </dgm:spPr>
      <dgm:t>
        <a:bodyPr/>
        <a:lstStyle/>
        <a:p>
          <a:r>
            <a:rPr lang="en-US" noProof="0" dirty="0" smtClean="0">
              <a:solidFill>
                <a:srgbClr val="000000">
                  <a:hueOff val="0"/>
                  <a:satOff val="0"/>
                  <a:lumOff val="0"/>
                  <a:alphaOff val="0"/>
                </a:srgbClr>
              </a:solidFill>
              <a:latin typeface="Arial"/>
              <a:ea typeface="+mn-ea"/>
              <a:cs typeface="+mn-cs"/>
              <a:sym typeface="Wingdings" panose="05000000000000000000" pitchFamily="2" charset="2"/>
            </a:rPr>
            <a:t>H4: decision rights of neighbors  decision rights (positive correlation)</a:t>
          </a:r>
        </a:p>
      </dgm:t>
    </dgm:pt>
    <dgm:pt modelId="{802F4BDE-58F9-437B-A748-CD5D08AB7448}" type="parTrans" cxnId="{285643E4-3B34-4042-9FA8-597956DBD726}">
      <dgm:prSet/>
      <dgm:spPr/>
      <dgm:t>
        <a:bodyPr/>
        <a:lstStyle/>
        <a:p>
          <a:endParaRPr lang="en-US"/>
        </a:p>
      </dgm:t>
    </dgm:pt>
    <dgm:pt modelId="{D5A84085-371A-4A88-B775-B4E7C137D240}" type="sibTrans" cxnId="{285643E4-3B34-4042-9FA8-597956DBD726}">
      <dgm:prSet/>
      <dgm:spPr/>
      <dgm:t>
        <a:bodyPr/>
        <a:lstStyle/>
        <a:p>
          <a:endParaRPr lang="en-US"/>
        </a:p>
      </dgm:t>
    </dgm:pt>
    <dgm:pt modelId="{564E3189-9F82-4BE2-9DF3-A492BEDCB6FC}" type="pres">
      <dgm:prSet presAssocID="{4BF3B302-7FFD-4A6D-A3E7-94C245A1BECA}" presName="linear" presStyleCnt="0">
        <dgm:presLayoutVars>
          <dgm:dir/>
          <dgm:animLvl val="lvl"/>
          <dgm:resizeHandles val="exact"/>
        </dgm:presLayoutVars>
      </dgm:prSet>
      <dgm:spPr/>
      <dgm:t>
        <a:bodyPr/>
        <a:lstStyle/>
        <a:p>
          <a:endParaRPr lang="de-DE"/>
        </a:p>
      </dgm:t>
    </dgm:pt>
    <dgm:pt modelId="{46D5BD4C-C614-424E-B3B2-C9CBDD9DFBBA}" type="pres">
      <dgm:prSet presAssocID="{00E9A2D8-0448-4232-B667-527162E5C0D4}" presName="parentLin" presStyleCnt="0"/>
      <dgm:spPr/>
    </dgm:pt>
    <dgm:pt modelId="{6A7BADBC-CA02-4B9F-878C-229F2CC262A5}" type="pres">
      <dgm:prSet presAssocID="{00E9A2D8-0448-4232-B667-527162E5C0D4}" presName="parentLeftMargin" presStyleLbl="node1" presStyleIdx="0" presStyleCnt="4"/>
      <dgm:spPr/>
      <dgm:t>
        <a:bodyPr/>
        <a:lstStyle/>
        <a:p>
          <a:endParaRPr lang="de-DE"/>
        </a:p>
      </dgm:t>
    </dgm:pt>
    <dgm:pt modelId="{A1738A96-61FB-4B87-BBA4-03D9947AC736}" type="pres">
      <dgm:prSet presAssocID="{00E9A2D8-0448-4232-B667-527162E5C0D4}" presName="parentText" presStyleLbl="node1" presStyleIdx="0" presStyleCnt="4">
        <dgm:presLayoutVars>
          <dgm:chMax val="0"/>
          <dgm:bulletEnabled val="1"/>
        </dgm:presLayoutVars>
      </dgm:prSet>
      <dgm:spPr/>
      <dgm:t>
        <a:bodyPr/>
        <a:lstStyle/>
        <a:p>
          <a:endParaRPr lang="de-DE"/>
        </a:p>
      </dgm:t>
    </dgm:pt>
    <dgm:pt modelId="{13A10563-C244-4072-8880-6D4DE205BF28}" type="pres">
      <dgm:prSet presAssocID="{00E9A2D8-0448-4232-B667-527162E5C0D4}" presName="negativeSpace" presStyleCnt="0"/>
      <dgm:spPr/>
    </dgm:pt>
    <dgm:pt modelId="{C0B16159-50A0-496A-84AE-12F5EB22DDF3}" type="pres">
      <dgm:prSet presAssocID="{00E9A2D8-0448-4232-B667-527162E5C0D4}" presName="childText" presStyleLbl="conFgAcc1" presStyleIdx="0" presStyleCnt="4">
        <dgm:presLayoutVars>
          <dgm:bulletEnabled val="1"/>
        </dgm:presLayoutVars>
      </dgm:prSet>
      <dgm:spPr/>
      <dgm:t>
        <a:bodyPr/>
        <a:lstStyle/>
        <a:p>
          <a:endParaRPr lang="en-US"/>
        </a:p>
      </dgm:t>
    </dgm:pt>
    <dgm:pt modelId="{B0727C6D-D00E-4E58-ABC8-144ADA68EA02}" type="pres">
      <dgm:prSet presAssocID="{C1DDE13F-4528-44F3-BD3C-B18BA5DC2558}" presName="spaceBetweenRectangles" presStyleCnt="0"/>
      <dgm:spPr/>
    </dgm:pt>
    <dgm:pt modelId="{D9B6CAAD-1A75-4324-8B56-C90E927F2954}" type="pres">
      <dgm:prSet presAssocID="{C264F6F4-12F5-41B0-A77B-B551588B4BA2}" presName="parentLin" presStyleCnt="0"/>
      <dgm:spPr/>
    </dgm:pt>
    <dgm:pt modelId="{946EECB0-2EED-4E3C-9BA8-B7CC3281DC1A}" type="pres">
      <dgm:prSet presAssocID="{C264F6F4-12F5-41B0-A77B-B551588B4BA2}" presName="parentLeftMargin" presStyleLbl="node1" presStyleIdx="0" presStyleCnt="4"/>
      <dgm:spPr/>
      <dgm:t>
        <a:bodyPr/>
        <a:lstStyle/>
        <a:p>
          <a:endParaRPr lang="de-DE"/>
        </a:p>
      </dgm:t>
    </dgm:pt>
    <dgm:pt modelId="{D4F2037F-0616-41AE-9DFB-7749E8F86B4F}" type="pres">
      <dgm:prSet presAssocID="{C264F6F4-12F5-41B0-A77B-B551588B4BA2}" presName="parentText" presStyleLbl="node1" presStyleIdx="1" presStyleCnt="4">
        <dgm:presLayoutVars>
          <dgm:chMax val="0"/>
          <dgm:bulletEnabled val="1"/>
        </dgm:presLayoutVars>
      </dgm:prSet>
      <dgm:spPr/>
      <dgm:t>
        <a:bodyPr/>
        <a:lstStyle/>
        <a:p>
          <a:endParaRPr lang="de-DE"/>
        </a:p>
      </dgm:t>
    </dgm:pt>
    <dgm:pt modelId="{A4EE2AA4-F64C-4334-B7A1-CCF36C4DF70F}" type="pres">
      <dgm:prSet presAssocID="{C264F6F4-12F5-41B0-A77B-B551588B4BA2}" presName="negativeSpace" presStyleCnt="0"/>
      <dgm:spPr/>
    </dgm:pt>
    <dgm:pt modelId="{8D167875-4D91-436E-8B2D-293DB34E0F1C}" type="pres">
      <dgm:prSet presAssocID="{C264F6F4-12F5-41B0-A77B-B551588B4BA2}" presName="childText" presStyleLbl="conFgAcc1" presStyleIdx="1" presStyleCnt="4">
        <dgm:presLayoutVars>
          <dgm:bulletEnabled val="1"/>
        </dgm:presLayoutVars>
      </dgm:prSet>
      <dgm:spPr/>
      <dgm:t>
        <a:bodyPr/>
        <a:lstStyle/>
        <a:p>
          <a:endParaRPr lang="en-US"/>
        </a:p>
      </dgm:t>
    </dgm:pt>
    <dgm:pt modelId="{70BE93BE-1088-4002-A0BC-85844546F6CF}" type="pres">
      <dgm:prSet presAssocID="{642BA235-9C36-4A60-8D36-77C435022F05}" presName="spaceBetweenRectangles" presStyleCnt="0"/>
      <dgm:spPr/>
    </dgm:pt>
    <dgm:pt modelId="{B856A191-B6E4-4D29-9553-C52ED746CE41}" type="pres">
      <dgm:prSet presAssocID="{79E50EAF-2E3B-4E0D-A193-375B47C98857}" presName="parentLin" presStyleCnt="0"/>
      <dgm:spPr/>
    </dgm:pt>
    <dgm:pt modelId="{47BECBC1-5BDD-4E16-B1FD-1B5EFF2D675D}" type="pres">
      <dgm:prSet presAssocID="{79E50EAF-2E3B-4E0D-A193-375B47C98857}" presName="parentLeftMargin" presStyleLbl="node1" presStyleIdx="1" presStyleCnt="4"/>
      <dgm:spPr/>
      <dgm:t>
        <a:bodyPr/>
        <a:lstStyle/>
        <a:p>
          <a:endParaRPr lang="de-DE"/>
        </a:p>
      </dgm:t>
    </dgm:pt>
    <dgm:pt modelId="{8B35F79D-7F71-4699-8D2D-208E5C79D3E2}" type="pres">
      <dgm:prSet presAssocID="{79E50EAF-2E3B-4E0D-A193-375B47C98857}" presName="parentText" presStyleLbl="node1" presStyleIdx="2" presStyleCnt="4">
        <dgm:presLayoutVars>
          <dgm:chMax val="0"/>
          <dgm:bulletEnabled val="1"/>
        </dgm:presLayoutVars>
      </dgm:prSet>
      <dgm:spPr/>
      <dgm:t>
        <a:bodyPr/>
        <a:lstStyle/>
        <a:p>
          <a:endParaRPr lang="de-DE"/>
        </a:p>
      </dgm:t>
    </dgm:pt>
    <dgm:pt modelId="{40B15A25-F7A0-452C-AB3C-CD7E779C2C5F}" type="pres">
      <dgm:prSet presAssocID="{79E50EAF-2E3B-4E0D-A193-375B47C98857}" presName="negativeSpace" presStyleCnt="0"/>
      <dgm:spPr/>
    </dgm:pt>
    <dgm:pt modelId="{D668497A-AFD0-4A9B-B72D-71CB7163886A}" type="pres">
      <dgm:prSet presAssocID="{79E50EAF-2E3B-4E0D-A193-375B47C98857}" presName="childText" presStyleLbl="conFgAcc1" presStyleIdx="2" presStyleCnt="4">
        <dgm:presLayoutVars>
          <dgm:bulletEnabled val="1"/>
        </dgm:presLayoutVars>
      </dgm:prSet>
      <dgm:spPr/>
      <dgm:t>
        <a:bodyPr/>
        <a:lstStyle/>
        <a:p>
          <a:endParaRPr lang="en-US"/>
        </a:p>
      </dgm:t>
    </dgm:pt>
    <dgm:pt modelId="{02D23019-F600-4FC2-A589-DB4BB59CD995}" type="pres">
      <dgm:prSet presAssocID="{3F06D9C9-ABF1-4CD9-8A13-F190FDA955F5}" presName="spaceBetweenRectangles" presStyleCnt="0"/>
      <dgm:spPr/>
    </dgm:pt>
    <dgm:pt modelId="{981519D0-56A1-4C8F-A42E-970343C87AF5}" type="pres">
      <dgm:prSet presAssocID="{B95A4DA5-DF54-4FA0-85C9-A46F6397EBA1}" presName="parentLin" presStyleCnt="0"/>
      <dgm:spPr/>
    </dgm:pt>
    <dgm:pt modelId="{5FC70681-8BDF-4E62-846B-38D156BBAD2C}" type="pres">
      <dgm:prSet presAssocID="{B95A4DA5-DF54-4FA0-85C9-A46F6397EBA1}" presName="parentLeftMargin" presStyleLbl="node1" presStyleIdx="2" presStyleCnt="4"/>
      <dgm:spPr/>
      <dgm:t>
        <a:bodyPr/>
        <a:lstStyle/>
        <a:p>
          <a:endParaRPr lang="de-DE"/>
        </a:p>
      </dgm:t>
    </dgm:pt>
    <dgm:pt modelId="{039B07D3-0F98-4736-A9C9-893A4F829101}" type="pres">
      <dgm:prSet presAssocID="{B95A4DA5-DF54-4FA0-85C9-A46F6397EBA1}" presName="parentText" presStyleLbl="node1" presStyleIdx="3" presStyleCnt="4">
        <dgm:presLayoutVars>
          <dgm:chMax val="0"/>
          <dgm:bulletEnabled val="1"/>
        </dgm:presLayoutVars>
      </dgm:prSet>
      <dgm:spPr/>
      <dgm:t>
        <a:bodyPr/>
        <a:lstStyle/>
        <a:p>
          <a:endParaRPr lang="en-US"/>
        </a:p>
      </dgm:t>
    </dgm:pt>
    <dgm:pt modelId="{E254B35D-A5A9-4A5D-816E-205AEA8569D9}" type="pres">
      <dgm:prSet presAssocID="{B95A4DA5-DF54-4FA0-85C9-A46F6397EBA1}" presName="negativeSpace" presStyleCnt="0"/>
      <dgm:spPr/>
    </dgm:pt>
    <dgm:pt modelId="{A33E9666-B172-4961-B320-835D98CC23A0}" type="pres">
      <dgm:prSet presAssocID="{B95A4DA5-DF54-4FA0-85C9-A46F6397EBA1}" presName="childText" presStyleLbl="conFgAcc1" presStyleIdx="3" presStyleCnt="4">
        <dgm:presLayoutVars>
          <dgm:bulletEnabled val="1"/>
        </dgm:presLayoutVars>
      </dgm:prSet>
      <dgm:spPr/>
      <dgm:t>
        <a:bodyPr/>
        <a:lstStyle/>
        <a:p>
          <a:endParaRPr lang="en-US"/>
        </a:p>
      </dgm:t>
    </dgm:pt>
  </dgm:ptLst>
  <dgm:cxnLst>
    <dgm:cxn modelId="{4F5ECD5F-343B-4D75-9C48-10036077A80F}" type="presOf" srcId="{C264F6F4-12F5-41B0-A77B-B551588B4BA2}" destId="{946EECB0-2EED-4E3C-9BA8-B7CC3281DC1A}" srcOrd="0" destOrd="0" presId="urn:microsoft.com/office/officeart/2005/8/layout/list1"/>
    <dgm:cxn modelId="{B7C3D2E0-F8D8-4B6E-A3B3-B994D368B9D1}" type="presOf" srcId="{00E9A2D8-0448-4232-B667-527162E5C0D4}" destId="{A1738A96-61FB-4B87-BBA4-03D9947AC736}" srcOrd="1" destOrd="0" presId="urn:microsoft.com/office/officeart/2005/8/layout/list1"/>
    <dgm:cxn modelId="{285643E4-3B34-4042-9FA8-597956DBD726}" srcId="{B95A4DA5-DF54-4FA0-85C9-A46F6397EBA1}" destId="{3362A050-EB19-450C-922F-BAC716637B53}" srcOrd="2" destOrd="0" parTransId="{802F4BDE-58F9-437B-A748-CD5D08AB7448}" sibTransId="{D5A84085-371A-4A88-B775-B4E7C137D240}"/>
    <dgm:cxn modelId="{31E0CBC0-C8E7-4BEA-BC74-AF2C654C8BD7}" type="presOf" srcId="{79E50EAF-2E3B-4E0D-A193-375B47C98857}" destId="{8B35F79D-7F71-4699-8D2D-208E5C79D3E2}" srcOrd="1" destOrd="0" presId="urn:microsoft.com/office/officeart/2005/8/layout/list1"/>
    <dgm:cxn modelId="{32C1DD15-54E4-4C79-B466-71A6FAB1F9DA}" srcId="{C264F6F4-12F5-41B0-A77B-B551588B4BA2}" destId="{805C0300-A23E-40DF-8D64-CC6CB3B87047}" srcOrd="1" destOrd="0" parTransId="{1927F853-C1B4-4DBA-8907-F997D50FC45A}" sibTransId="{CF7204AD-C5A2-4C4F-86E9-F086E270D890}"/>
    <dgm:cxn modelId="{7DAFAD3F-5329-412B-B556-66B05B73AFD0}" type="presOf" srcId="{38600CA3-DA61-4AB9-90E0-61C365114D47}" destId="{8D167875-4D91-436E-8B2D-293DB34E0F1C}" srcOrd="0" destOrd="2" presId="urn:microsoft.com/office/officeart/2005/8/layout/list1"/>
    <dgm:cxn modelId="{C6DEAE76-A908-4AA2-94DC-27BCEFB1B466}" srcId="{C264F6F4-12F5-41B0-A77B-B551588B4BA2}" destId="{38600CA3-DA61-4AB9-90E0-61C365114D47}" srcOrd="2" destOrd="0" parTransId="{EF01BDAE-FCAC-4E6B-88D6-521D2FD8D672}" sibTransId="{AD182E5E-975C-4AD1-8AF4-0721D6B5CC5E}"/>
    <dgm:cxn modelId="{3CBAD3FB-E27E-4C64-82D7-DBF122BF3393}" srcId="{79E50EAF-2E3B-4E0D-A193-375B47C98857}" destId="{888271EB-691E-4AD8-A5BA-71BAA101748C}" srcOrd="2" destOrd="0" parTransId="{C12DFEB5-1A11-459A-8A72-F56905205F9B}" sibTransId="{E77C591B-13E1-4E53-ABB3-ED5CA074BE61}"/>
    <dgm:cxn modelId="{D8C4BD47-9777-4E46-8AA8-9D314349D56D}" type="presOf" srcId="{B95A4DA5-DF54-4FA0-85C9-A46F6397EBA1}" destId="{5FC70681-8BDF-4E62-846B-38D156BBAD2C}" srcOrd="0" destOrd="0" presId="urn:microsoft.com/office/officeart/2005/8/layout/list1"/>
    <dgm:cxn modelId="{9A100CF6-32DE-4186-8E56-932BFF1DDCD8}" srcId="{79E50EAF-2E3B-4E0D-A193-375B47C98857}" destId="{04C6DA7C-710B-43DC-8862-5A0BCAF6B219}" srcOrd="0" destOrd="0" parTransId="{6FFA8C00-F8FB-4897-AFF3-6E2961031F93}" sibTransId="{58E87741-8B2A-486A-AF8C-39015DC54B16}"/>
    <dgm:cxn modelId="{DAE7C8EA-E146-4976-A6E3-B9C028AB73EB}" srcId="{4BF3B302-7FFD-4A6D-A3E7-94C245A1BECA}" destId="{00E9A2D8-0448-4232-B667-527162E5C0D4}" srcOrd="0" destOrd="0" parTransId="{91DBDB3D-9346-41A6-90BF-ABA1840261A0}" sibTransId="{C1DDE13F-4528-44F3-BD3C-B18BA5DC2558}"/>
    <dgm:cxn modelId="{78FAFF58-894E-45F8-9BF8-0BB404CAE2E5}" type="presOf" srcId="{1751D7C4-9E61-4467-950B-0ABFF07CDDF2}" destId="{C0B16159-50A0-496A-84AE-12F5EB22DDF3}" srcOrd="0" destOrd="2" presId="urn:microsoft.com/office/officeart/2005/8/layout/list1"/>
    <dgm:cxn modelId="{0F06D19E-8153-4A8F-8DDF-F6875493E66D}" type="presOf" srcId="{786E49FE-1F20-471F-ACB5-D56051961F75}" destId="{C0B16159-50A0-496A-84AE-12F5EB22DDF3}" srcOrd="0" destOrd="1" presId="urn:microsoft.com/office/officeart/2005/8/layout/list1"/>
    <dgm:cxn modelId="{89B7B169-8E1A-4A9E-8456-1653495EB333}" srcId="{B95A4DA5-DF54-4FA0-85C9-A46F6397EBA1}" destId="{752EC3F5-880D-4CD1-80C1-85FB67EAFE54}" srcOrd="1" destOrd="0" parTransId="{F5BFAD5B-5FFE-4745-AF12-D4A552013E6C}" sibTransId="{DECD425C-3499-40A1-AC4A-2C50FAF1F834}"/>
    <dgm:cxn modelId="{1F14F4F4-0B06-4710-ADF3-9588FFC66C3F}" srcId="{4BF3B302-7FFD-4A6D-A3E7-94C245A1BECA}" destId="{C264F6F4-12F5-41B0-A77B-B551588B4BA2}" srcOrd="1" destOrd="0" parTransId="{FE488F2B-3431-466D-89A4-0FA74257D907}" sibTransId="{642BA235-9C36-4A60-8D36-77C435022F05}"/>
    <dgm:cxn modelId="{7398BB84-291C-40A6-96EC-49071D61D4DC}" type="presOf" srcId="{4BF3B302-7FFD-4A6D-A3E7-94C245A1BECA}" destId="{564E3189-9F82-4BE2-9DF3-A492BEDCB6FC}" srcOrd="0" destOrd="0" presId="urn:microsoft.com/office/officeart/2005/8/layout/list1"/>
    <dgm:cxn modelId="{F95842A9-AE3C-4300-B87B-B31EE7D4CACB}" type="presOf" srcId="{65E49EFC-C8D1-4A88-A84F-8AE221CE9E9B}" destId="{D668497A-AFD0-4A9B-B72D-71CB7163886A}" srcOrd="0" destOrd="1" presId="urn:microsoft.com/office/officeart/2005/8/layout/list1"/>
    <dgm:cxn modelId="{009A5640-9369-4442-B0A4-B83B267E3D88}" srcId="{79E50EAF-2E3B-4E0D-A193-375B47C98857}" destId="{65E49EFC-C8D1-4A88-A84F-8AE221CE9E9B}" srcOrd="1" destOrd="0" parTransId="{372FF64A-F2CC-489A-94AA-8ACC84AA60D6}" sibTransId="{95F00D3D-8669-4EE0-9B17-A6DFC4CD792D}"/>
    <dgm:cxn modelId="{F917BC14-F7C9-436E-981E-66D46B031E0D}" srcId="{00E9A2D8-0448-4232-B667-527162E5C0D4}" destId="{1751D7C4-9E61-4467-950B-0ABFF07CDDF2}" srcOrd="2" destOrd="0" parTransId="{B4CFA2C4-D442-4444-B54E-18040CFA85FE}" sibTransId="{CAF766AE-153C-42E9-8AC7-6DF148037C11}"/>
    <dgm:cxn modelId="{AFCD36E6-ECC4-4E23-AC29-09F02FF1C533}" srcId="{4BF3B302-7FFD-4A6D-A3E7-94C245A1BECA}" destId="{B95A4DA5-DF54-4FA0-85C9-A46F6397EBA1}" srcOrd="3" destOrd="0" parTransId="{731EC3C8-9530-4182-90E8-9ED978AFE76E}" sibTransId="{4A0CC462-2F4B-4EEE-AE30-931D4341DB7D}"/>
    <dgm:cxn modelId="{5F0D1C22-2421-44EB-8BB6-A759DF543875}" srcId="{4BF3B302-7FFD-4A6D-A3E7-94C245A1BECA}" destId="{79E50EAF-2E3B-4E0D-A193-375B47C98857}" srcOrd="2" destOrd="0" parTransId="{C2A420B4-A219-427E-818F-4EA3A7C3688E}" sibTransId="{3F06D9C9-ABF1-4CD9-8A13-F190FDA955F5}"/>
    <dgm:cxn modelId="{AC6A5A53-FBC5-42A8-8D97-5884562D4902}" type="presOf" srcId="{3362A050-EB19-450C-922F-BAC716637B53}" destId="{A33E9666-B172-4961-B320-835D98CC23A0}" srcOrd="0" destOrd="2" presId="urn:microsoft.com/office/officeart/2005/8/layout/list1"/>
    <dgm:cxn modelId="{EE400F20-EEDB-4396-9570-AEC091F2D94A}" type="presOf" srcId="{CEAB8821-627C-4FCE-BA0A-2D91B6747409}" destId="{8D167875-4D91-436E-8B2D-293DB34E0F1C}" srcOrd="0" destOrd="0" presId="urn:microsoft.com/office/officeart/2005/8/layout/list1"/>
    <dgm:cxn modelId="{2650E71A-9581-4C3C-AD8A-CB73A7D34E39}" type="presOf" srcId="{805C0300-A23E-40DF-8D64-CC6CB3B87047}" destId="{8D167875-4D91-436E-8B2D-293DB34E0F1C}" srcOrd="0" destOrd="1" presId="urn:microsoft.com/office/officeart/2005/8/layout/list1"/>
    <dgm:cxn modelId="{3AC8B74C-D6B9-4AB6-B24A-31DF9640E278}" srcId="{B95A4DA5-DF54-4FA0-85C9-A46F6397EBA1}" destId="{39566923-48E3-4DB6-ACC0-7E37D7B5EE1A}" srcOrd="0" destOrd="0" parTransId="{A5E7B406-F158-4F6B-84DF-E594F2AC6CA7}" sibTransId="{22527B6B-BB6C-463C-9DBE-1E5F3BAA6575}"/>
    <dgm:cxn modelId="{836736C3-16D8-4AF0-810B-70BC6CD8D63C}" srcId="{00E9A2D8-0448-4232-B667-527162E5C0D4}" destId="{776284AD-53CE-409B-8E3E-E3E8BA7ECBEA}" srcOrd="0" destOrd="0" parTransId="{531FB4CC-7F21-4FBB-9A13-C0312980416D}" sibTransId="{D047DEC9-666A-4A44-91E9-6C8AE4FDC564}"/>
    <dgm:cxn modelId="{A338C280-91E3-4568-8E17-E154B446F31A}" type="presOf" srcId="{888271EB-691E-4AD8-A5BA-71BAA101748C}" destId="{D668497A-AFD0-4A9B-B72D-71CB7163886A}" srcOrd="0" destOrd="2" presId="urn:microsoft.com/office/officeart/2005/8/layout/list1"/>
    <dgm:cxn modelId="{58848C72-D266-4B42-930C-E7EDAA1CC260}" type="presOf" srcId="{B95A4DA5-DF54-4FA0-85C9-A46F6397EBA1}" destId="{039B07D3-0F98-4736-A9C9-893A4F829101}" srcOrd="1" destOrd="0" presId="urn:microsoft.com/office/officeart/2005/8/layout/list1"/>
    <dgm:cxn modelId="{CD5920E8-6204-4142-9FFB-224CE3163D56}" type="presOf" srcId="{39566923-48E3-4DB6-ACC0-7E37D7B5EE1A}" destId="{A33E9666-B172-4961-B320-835D98CC23A0}" srcOrd="0" destOrd="0" presId="urn:microsoft.com/office/officeart/2005/8/layout/list1"/>
    <dgm:cxn modelId="{BE93A56C-4B3F-4528-9874-DCD5E894F3E4}" srcId="{C264F6F4-12F5-41B0-A77B-B551588B4BA2}" destId="{CEAB8821-627C-4FCE-BA0A-2D91B6747409}" srcOrd="0" destOrd="0" parTransId="{E42AD25E-34B7-4D6C-8641-597B666364E5}" sibTransId="{8F48FCF3-FAAD-4A14-ABDB-29A0186FBF42}"/>
    <dgm:cxn modelId="{CB3D4CF4-81A5-4377-A6F4-200158399E30}" type="presOf" srcId="{04C6DA7C-710B-43DC-8862-5A0BCAF6B219}" destId="{D668497A-AFD0-4A9B-B72D-71CB7163886A}" srcOrd="0" destOrd="0" presId="urn:microsoft.com/office/officeart/2005/8/layout/list1"/>
    <dgm:cxn modelId="{8B80109F-53ED-452F-8E3B-E3D483442245}" type="presOf" srcId="{776284AD-53CE-409B-8E3E-E3E8BA7ECBEA}" destId="{C0B16159-50A0-496A-84AE-12F5EB22DDF3}" srcOrd="0" destOrd="0" presId="urn:microsoft.com/office/officeart/2005/8/layout/list1"/>
    <dgm:cxn modelId="{07AB4A0A-5FB3-4E51-95F2-05D07C7C74BC}" type="presOf" srcId="{79E50EAF-2E3B-4E0D-A193-375B47C98857}" destId="{47BECBC1-5BDD-4E16-B1FD-1B5EFF2D675D}" srcOrd="0" destOrd="0" presId="urn:microsoft.com/office/officeart/2005/8/layout/list1"/>
    <dgm:cxn modelId="{CCE85E28-0278-4B13-A38B-59EB16909470}" type="presOf" srcId="{C264F6F4-12F5-41B0-A77B-B551588B4BA2}" destId="{D4F2037F-0616-41AE-9DFB-7749E8F86B4F}" srcOrd="1" destOrd="0" presId="urn:microsoft.com/office/officeart/2005/8/layout/list1"/>
    <dgm:cxn modelId="{C4AB47BA-C162-4294-B8AC-9A8034E4F6C3}" type="presOf" srcId="{752EC3F5-880D-4CD1-80C1-85FB67EAFE54}" destId="{A33E9666-B172-4961-B320-835D98CC23A0}" srcOrd="0" destOrd="1" presId="urn:microsoft.com/office/officeart/2005/8/layout/list1"/>
    <dgm:cxn modelId="{85840EA1-51FD-4F1E-ABB9-FA8CA44F753F}" type="presOf" srcId="{00E9A2D8-0448-4232-B667-527162E5C0D4}" destId="{6A7BADBC-CA02-4B9F-878C-229F2CC262A5}" srcOrd="0" destOrd="0" presId="urn:microsoft.com/office/officeart/2005/8/layout/list1"/>
    <dgm:cxn modelId="{BD83759C-A7C3-4705-A563-8EC98DED3511}" srcId="{00E9A2D8-0448-4232-B667-527162E5C0D4}" destId="{786E49FE-1F20-471F-ACB5-D56051961F75}" srcOrd="1" destOrd="0" parTransId="{52FAFEC3-FC1C-4D45-9693-1040425CF9B6}" sibTransId="{C13412F9-EBE9-4F32-AF1B-C4ED4A13586A}"/>
    <dgm:cxn modelId="{8A9FB403-DDF4-4156-9B06-7A7E6970548A}" type="presParOf" srcId="{564E3189-9F82-4BE2-9DF3-A492BEDCB6FC}" destId="{46D5BD4C-C614-424E-B3B2-C9CBDD9DFBBA}" srcOrd="0" destOrd="0" presId="urn:microsoft.com/office/officeart/2005/8/layout/list1"/>
    <dgm:cxn modelId="{E1FF446F-D855-4722-BF61-E6B15DF4CC5B}" type="presParOf" srcId="{46D5BD4C-C614-424E-B3B2-C9CBDD9DFBBA}" destId="{6A7BADBC-CA02-4B9F-878C-229F2CC262A5}" srcOrd="0" destOrd="0" presId="urn:microsoft.com/office/officeart/2005/8/layout/list1"/>
    <dgm:cxn modelId="{971F7F01-4F58-4577-8CC8-D1C46100BB90}" type="presParOf" srcId="{46D5BD4C-C614-424E-B3B2-C9CBDD9DFBBA}" destId="{A1738A96-61FB-4B87-BBA4-03D9947AC736}" srcOrd="1" destOrd="0" presId="urn:microsoft.com/office/officeart/2005/8/layout/list1"/>
    <dgm:cxn modelId="{F2E399C7-E85C-4F87-B6FB-30CA18CD1A5A}" type="presParOf" srcId="{564E3189-9F82-4BE2-9DF3-A492BEDCB6FC}" destId="{13A10563-C244-4072-8880-6D4DE205BF28}" srcOrd="1" destOrd="0" presId="urn:microsoft.com/office/officeart/2005/8/layout/list1"/>
    <dgm:cxn modelId="{21A58681-89FC-41B6-B27F-48730B707844}" type="presParOf" srcId="{564E3189-9F82-4BE2-9DF3-A492BEDCB6FC}" destId="{C0B16159-50A0-496A-84AE-12F5EB22DDF3}" srcOrd="2" destOrd="0" presId="urn:microsoft.com/office/officeart/2005/8/layout/list1"/>
    <dgm:cxn modelId="{E282E7C3-6D07-4A7C-975D-E79F4E7C640D}" type="presParOf" srcId="{564E3189-9F82-4BE2-9DF3-A492BEDCB6FC}" destId="{B0727C6D-D00E-4E58-ABC8-144ADA68EA02}" srcOrd="3" destOrd="0" presId="urn:microsoft.com/office/officeart/2005/8/layout/list1"/>
    <dgm:cxn modelId="{7BCA4441-9911-4BEA-AF19-D1A3ED65E765}" type="presParOf" srcId="{564E3189-9F82-4BE2-9DF3-A492BEDCB6FC}" destId="{D9B6CAAD-1A75-4324-8B56-C90E927F2954}" srcOrd="4" destOrd="0" presId="urn:microsoft.com/office/officeart/2005/8/layout/list1"/>
    <dgm:cxn modelId="{304538B4-21AB-4F89-9782-FF625BEAF4EB}" type="presParOf" srcId="{D9B6CAAD-1A75-4324-8B56-C90E927F2954}" destId="{946EECB0-2EED-4E3C-9BA8-B7CC3281DC1A}" srcOrd="0" destOrd="0" presId="urn:microsoft.com/office/officeart/2005/8/layout/list1"/>
    <dgm:cxn modelId="{92272F21-F236-4E68-BAA4-A8B873A3AB05}" type="presParOf" srcId="{D9B6CAAD-1A75-4324-8B56-C90E927F2954}" destId="{D4F2037F-0616-41AE-9DFB-7749E8F86B4F}" srcOrd="1" destOrd="0" presId="urn:microsoft.com/office/officeart/2005/8/layout/list1"/>
    <dgm:cxn modelId="{0E6C83EE-0540-4E93-AB02-52605158AF1C}" type="presParOf" srcId="{564E3189-9F82-4BE2-9DF3-A492BEDCB6FC}" destId="{A4EE2AA4-F64C-4334-B7A1-CCF36C4DF70F}" srcOrd="5" destOrd="0" presId="urn:microsoft.com/office/officeart/2005/8/layout/list1"/>
    <dgm:cxn modelId="{C4CB6113-A4C3-4910-AE74-BC4A10E9108D}" type="presParOf" srcId="{564E3189-9F82-4BE2-9DF3-A492BEDCB6FC}" destId="{8D167875-4D91-436E-8B2D-293DB34E0F1C}" srcOrd="6" destOrd="0" presId="urn:microsoft.com/office/officeart/2005/8/layout/list1"/>
    <dgm:cxn modelId="{B9F5A78B-D4A7-4E05-B94D-FE9CA450B9C1}" type="presParOf" srcId="{564E3189-9F82-4BE2-9DF3-A492BEDCB6FC}" destId="{70BE93BE-1088-4002-A0BC-85844546F6CF}" srcOrd="7" destOrd="0" presId="urn:microsoft.com/office/officeart/2005/8/layout/list1"/>
    <dgm:cxn modelId="{EABA004B-3C68-4E24-9602-3C4812A86459}" type="presParOf" srcId="{564E3189-9F82-4BE2-9DF3-A492BEDCB6FC}" destId="{B856A191-B6E4-4D29-9553-C52ED746CE41}" srcOrd="8" destOrd="0" presId="urn:microsoft.com/office/officeart/2005/8/layout/list1"/>
    <dgm:cxn modelId="{DBD6EE03-4102-4725-985D-B57490368E7D}" type="presParOf" srcId="{B856A191-B6E4-4D29-9553-C52ED746CE41}" destId="{47BECBC1-5BDD-4E16-B1FD-1B5EFF2D675D}" srcOrd="0" destOrd="0" presId="urn:microsoft.com/office/officeart/2005/8/layout/list1"/>
    <dgm:cxn modelId="{1B7FA05A-18B5-43B8-8D6C-CB05E106485C}" type="presParOf" srcId="{B856A191-B6E4-4D29-9553-C52ED746CE41}" destId="{8B35F79D-7F71-4699-8D2D-208E5C79D3E2}" srcOrd="1" destOrd="0" presId="urn:microsoft.com/office/officeart/2005/8/layout/list1"/>
    <dgm:cxn modelId="{E12CD8DF-E7E7-4693-A12D-AB4368436D65}" type="presParOf" srcId="{564E3189-9F82-4BE2-9DF3-A492BEDCB6FC}" destId="{40B15A25-F7A0-452C-AB3C-CD7E779C2C5F}" srcOrd="9" destOrd="0" presId="urn:microsoft.com/office/officeart/2005/8/layout/list1"/>
    <dgm:cxn modelId="{FBE90ED2-D9E0-4680-8840-1D1634B382C1}" type="presParOf" srcId="{564E3189-9F82-4BE2-9DF3-A492BEDCB6FC}" destId="{D668497A-AFD0-4A9B-B72D-71CB7163886A}" srcOrd="10" destOrd="0" presId="urn:microsoft.com/office/officeart/2005/8/layout/list1"/>
    <dgm:cxn modelId="{D3481469-5B6E-4AC3-8870-6DA7AAEBB0EC}" type="presParOf" srcId="{564E3189-9F82-4BE2-9DF3-A492BEDCB6FC}" destId="{02D23019-F600-4FC2-A589-DB4BB59CD995}" srcOrd="11" destOrd="0" presId="urn:microsoft.com/office/officeart/2005/8/layout/list1"/>
    <dgm:cxn modelId="{829AD7CC-1AC8-4D56-B6A3-DE62FD1A630E}" type="presParOf" srcId="{564E3189-9F82-4BE2-9DF3-A492BEDCB6FC}" destId="{981519D0-56A1-4C8F-A42E-970343C87AF5}" srcOrd="12" destOrd="0" presId="urn:microsoft.com/office/officeart/2005/8/layout/list1"/>
    <dgm:cxn modelId="{82CB7D81-1C80-496B-99CD-1CC69E56DE71}" type="presParOf" srcId="{981519D0-56A1-4C8F-A42E-970343C87AF5}" destId="{5FC70681-8BDF-4E62-846B-38D156BBAD2C}" srcOrd="0" destOrd="0" presId="urn:microsoft.com/office/officeart/2005/8/layout/list1"/>
    <dgm:cxn modelId="{E2B3720F-8F9A-4071-AAC9-3591C134A690}" type="presParOf" srcId="{981519D0-56A1-4C8F-A42E-970343C87AF5}" destId="{039B07D3-0F98-4736-A9C9-893A4F829101}" srcOrd="1" destOrd="0" presId="urn:microsoft.com/office/officeart/2005/8/layout/list1"/>
    <dgm:cxn modelId="{2BD60172-39E6-410B-9A86-02BE4B25FB11}" type="presParOf" srcId="{564E3189-9F82-4BE2-9DF3-A492BEDCB6FC}" destId="{E254B35D-A5A9-4A5D-816E-205AEA8569D9}" srcOrd="13" destOrd="0" presId="urn:microsoft.com/office/officeart/2005/8/layout/list1"/>
    <dgm:cxn modelId="{0AAAF76B-74AE-446F-B85F-5A77FD4974C4}" type="presParOf" srcId="{564E3189-9F82-4BE2-9DF3-A492BEDCB6FC}" destId="{A33E9666-B172-4961-B320-835D98CC23A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16159-50A0-496A-84AE-12F5EB22DDF3}">
      <dsp:nvSpPr>
        <dsp:cNvPr id="0" name=""/>
        <dsp:cNvSpPr/>
      </dsp:nvSpPr>
      <dsp:spPr>
        <a:xfrm>
          <a:off x="0" y="22152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 The breadth to which the system is used throughout the organization</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 Operationalization: #users (binned into 5 classes)</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 H1: Higher scope of use </a:t>
          </a: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sp:txBody>
      <dsp:txXfrm>
        <a:off x="0" y="221522"/>
        <a:ext cx="8353425" cy="1014300"/>
      </dsp:txXfrm>
    </dsp:sp>
    <dsp:sp modelId="{A1738A96-61FB-4B87-BBA4-03D9947AC736}">
      <dsp:nvSpPr>
        <dsp:cNvPr id="0" name=""/>
        <dsp:cNvSpPr/>
      </dsp:nvSpPr>
      <dsp:spPr>
        <a:xfrm>
          <a:off x="417671" y="1488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rPr>
            <a:t>Scope of Use</a:t>
          </a:r>
        </a:p>
      </dsp:txBody>
      <dsp:txXfrm>
        <a:off x="437846" y="35057"/>
        <a:ext cx="5807047" cy="372930"/>
      </dsp:txXfrm>
    </dsp:sp>
    <dsp:sp modelId="{8D167875-4D91-436E-8B2D-293DB34E0F1C}">
      <dsp:nvSpPr>
        <dsp:cNvPr id="0" name=""/>
        <dsp:cNvSpPr/>
      </dsp:nvSpPr>
      <dsp:spPr>
        <a:xfrm>
          <a:off x="0" y="151806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solidFill>
              <a:latin typeface="Arial"/>
              <a:ea typeface="+mn-ea"/>
              <a:cs typeface="+mn-cs"/>
            </a:rPr>
            <a:t>The degree to which the system is customized to the organization</a:t>
          </a:r>
          <a:endParaRPr lang="en-US" sz="1400" kern="1200" noProof="0" dirty="0">
            <a:solidFill>
              <a:srgbClr val="000000"/>
            </a:solidFill>
            <a:latin typeface="Arial"/>
            <a:ea typeface="+mn-ea"/>
            <a:cs typeface="+mn-cs"/>
          </a:endParaRPr>
        </a:p>
        <a:p>
          <a:pPr marL="114300" lvl="1" indent="-114300" algn="l" defTabSz="622300">
            <a:lnSpc>
              <a:spcPct val="90000"/>
            </a:lnSpc>
            <a:spcBef>
              <a:spcPct val="0"/>
            </a:spcBef>
            <a:spcAft>
              <a:spcPct val="15000"/>
            </a:spcAft>
            <a:buChar char="••"/>
          </a:pPr>
          <a:r>
            <a:rPr lang="en-US" sz="1400" kern="1200" noProof="0" dirty="0" smtClean="0">
              <a:solidFill>
                <a:srgbClr val="000000"/>
              </a:solidFill>
              <a:latin typeface="Arial"/>
              <a:ea typeface="+mn-ea"/>
              <a:cs typeface="+mn-cs"/>
            </a:rPr>
            <a:t>5 classes: cloud </a:t>
          </a:r>
          <a:r>
            <a:rPr lang="en-US" sz="1400" kern="1200" noProof="0" dirty="0" err="1" smtClean="0">
              <a:solidFill>
                <a:srgbClr val="000000"/>
              </a:solidFill>
              <a:latin typeface="Arial"/>
              <a:ea typeface="+mn-ea"/>
              <a:cs typeface="+mn-cs"/>
            </a:rPr>
            <a:t>sw</a:t>
          </a:r>
          <a:r>
            <a:rPr lang="en-US" sz="1400" kern="1200" noProof="0" dirty="0" smtClean="0">
              <a:solidFill>
                <a:srgbClr val="000000"/>
              </a:solidFill>
              <a:latin typeface="Arial"/>
              <a:ea typeface="+mn-ea"/>
              <a:cs typeface="+mn-cs"/>
            </a:rPr>
            <a:t>, standard </a:t>
          </a:r>
          <a:r>
            <a:rPr lang="en-US" sz="1400" kern="1200" noProof="0" dirty="0" err="1" smtClean="0">
              <a:solidFill>
                <a:srgbClr val="000000"/>
              </a:solidFill>
              <a:latin typeface="Arial"/>
              <a:ea typeface="+mn-ea"/>
              <a:cs typeface="+mn-cs"/>
            </a:rPr>
            <a:t>sw</a:t>
          </a:r>
          <a:r>
            <a:rPr lang="en-US" sz="1400" kern="1200" noProof="0" dirty="0" smtClean="0">
              <a:solidFill>
                <a:srgbClr val="000000"/>
              </a:solidFill>
              <a:latin typeface="Arial"/>
              <a:ea typeface="+mn-ea"/>
              <a:cs typeface="+mn-cs"/>
            </a:rPr>
            <a:t>, mod. </a:t>
          </a:r>
          <a:r>
            <a:rPr lang="en-US" sz="1400" kern="1200" noProof="0" dirty="0" err="1" smtClean="0">
              <a:solidFill>
                <a:srgbClr val="000000"/>
              </a:solidFill>
              <a:latin typeface="Arial"/>
              <a:ea typeface="+mn-ea"/>
              <a:cs typeface="+mn-cs"/>
            </a:rPr>
            <a:t>ssw</a:t>
          </a:r>
          <a:r>
            <a:rPr lang="en-US" sz="1400" kern="1200" noProof="0" dirty="0" smtClean="0">
              <a:solidFill>
                <a:srgbClr val="000000"/>
              </a:solidFill>
              <a:latin typeface="Arial"/>
              <a:ea typeface="+mn-ea"/>
              <a:cs typeface="+mn-cs"/>
            </a:rPr>
            <a:t>., custom-modular, custom</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H2: Higher technical specificity </a:t>
          </a: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sp:txBody>
      <dsp:txXfrm>
        <a:off x="0" y="1518062"/>
        <a:ext cx="8353425" cy="1014300"/>
      </dsp:txXfrm>
    </dsp:sp>
    <dsp:sp modelId="{D4F2037F-0616-41AE-9DFB-7749E8F86B4F}">
      <dsp:nvSpPr>
        <dsp:cNvPr id="0" name=""/>
        <dsp:cNvSpPr/>
      </dsp:nvSpPr>
      <dsp:spPr>
        <a:xfrm>
          <a:off x="417671" y="131142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rPr>
            <a:t>Technical Specificity</a:t>
          </a:r>
        </a:p>
      </dsp:txBody>
      <dsp:txXfrm>
        <a:off x="437846" y="1331597"/>
        <a:ext cx="5807047" cy="372930"/>
      </dsp:txXfrm>
    </dsp:sp>
    <dsp:sp modelId="{D668497A-AFD0-4A9B-B72D-71CB7163886A}">
      <dsp:nvSpPr>
        <dsp:cNvPr id="0" name=""/>
        <dsp:cNvSpPr/>
      </dsp:nvSpPr>
      <dsp:spPr>
        <a:xfrm>
          <a:off x="0" y="281460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The number of other systems depending on this system</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Operationalization: out-degree (numerical)</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rPr>
            <a:t>H3: Higher positional value </a:t>
          </a: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 more IT decision rights</a:t>
          </a:r>
        </a:p>
      </dsp:txBody>
      <dsp:txXfrm>
        <a:off x="0" y="2814602"/>
        <a:ext cx="8353425" cy="1014300"/>
      </dsp:txXfrm>
    </dsp:sp>
    <dsp:sp modelId="{8B35F79D-7F71-4699-8D2D-208E5C79D3E2}">
      <dsp:nvSpPr>
        <dsp:cNvPr id="0" name=""/>
        <dsp:cNvSpPr/>
      </dsp:nvSpPr>
      <dsp:spPr>
        <a:xfrm>
          <a:off x="417671" y="260796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rPr>
            <a:t>Positional Value</a:t>
          </a:r>
        </a:p>
      </dsp:txBody>
      <dsp:txXfrm>
        <a:off x="437846" y="2628137"/>
        <a:ext cx="5807047" cy="372930"/>
      </dsp:txXfrm>
    </dsp:sp>
    <dsp:sp modelId="{A33E9666-B172-4961-B320-835D98CC23A0}">
      <dsp:nvSpPr>
        <dsp:cNvPr id="0" name=""/>
        <dsp:cNvSpPr/>
      </dsp:nvSpPr>
      <dsp:spPr>
        <a:xfrm>
          <a:off x="0" y="4111142"/>
          <a:ext cx="8353425" cy="1014300"/>
        </a:xfrm>
        <a:prstGeom prst="rect">
          <a:avLst/>
        </a:prstGeom>
        <a:noFill/>
        <a:ln w="25400" cap="flat" cmpd="sng" algn="ctr">
          <a:solidFill>
            <a:srgbClr val="002776">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8319" tIns="291592" rIns="64831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The extent to which neighboring systems are planned by business or IT units</a:t>
          </a: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Avg. planning decision rights of direct neighbors in graph (numerical)</a:t>
          </a:r>
          <a:endParaRPr lang="en-US" sz="1400" kern="1200" noProof="0" dirty="0">
            <a:solidFill>
              <a:srgbClr val="000000">
                <a:hueOff val="0"/>
                <a:satOff val="0"/>
                <a:lumOff val="0"/>
                <a:alphaOff val="0"/>
              </a:srgbClr>
            </a:solidFill>
            <a:latin typeface="Arial"/>
            <a:ea typeface="+mn-ea"/>
            <a:cs typeface="+mn-cs"/>
            <a:sym typeface="Wingdings" panose="05000000000000000000" pitchFamily="2" charset="2"/>
          </a:endParaRPr>
        </a:p>
        <a:p>
          <a:pPr marL="114300" lvl="1" indent="-114300" algn="l" defTabSz="622300">
            <a:lnSpc>
              <a:spcPct val="90000"/>
            </a:lnSpc>
            <a:spcBef>
              <a:spcPct val="0"/>
            </a:spcBef>
            <a:spcAft>
              <a:spcPct val="15000"/>
            </a:spcAft>
            <a:buChar char="••"/>
          </a:pPr>
          <a:r>
            <a:rPr lang="en-US" sz="1400" kern="1200" noProof="0" dirty="0" smtClean="0">
              <a:solidFill>
                <a:srgbClr val="000000">
                  <a:hueOff val="0"/>
                  <a:satOff val="0"/>
                  <a:lumOff val="0"/>
                  <a:alphaOff val="0"/>
                </a:srgbClr>
              </a:solidFill>
              <a:latin typeface="Arial"/>
              <a:ea typeface="+mn-ea"/>
              <a:cs typeface="+mn-cs"/>
              <a:sym typeface="Wingdings" panose="05000000000000000000" pitchFamily="2" charset="2"/>
            </a:rPr>
            <a:t>H4: decision rights of neighbors  decision rights (positive correlation)</a:t>
          </a:r>
        </a:p>
      </dsp:txBody>
      <dsp:txXfrm>
        <a:off x="0" y="4111142"/>
        <a:ext cx="8353425" cy="1014300"/>
      </dsp:txXfrm>
    </dsp:sp>
    <dsp:sp modelId="{039B07D3-0F98-4736-A9C9-893A4F829101}">
      <dsp:nvSpPr>
        <dsp:cNvPr id="0" name=""/>
        <dsp:cNvSpPr/>
      </dsp:nvSpPr>
      <dsp:spPr>
        <a:xfrm>
          <a:off x="417671" y="3904502"/>
          <a:ext cx="5847397" cy="413280"/>
        </a:xfrm>
        <a:prstGeom prst="roundRect">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1018" tIns="0" rIns="221018" bIns="0" numCol="1" spcCol="1270" anchor="ctr" anchorCtr="0">
          <a:noAutofit/>
        </a:bodyPr>
        <a:lstStyle/>
        <a:p>
          <a:pPr lvl="0" algn="l" defTabSz="622300">
            <a:lnSpc>
              <a:spcPct val="90000"/>
            </a:lnSpc>
            <a:spcBef>
              <a:spcPct val="0"/>
            </a:spcBef>
            <a:spcAft>
              <a:spcPct val="35000"/>
            </a:spcAft>
          </a:pPr>
          <a:r>
            <a:rPr lang="en-US" sz="1400" kern="1200" noProof="0" dirty="0" smtClean="0">
              <a:solidFill>
                <a:srgbClr val="FFFFFF"/>
              </a:solidFill>
              <a:latin typeface="Arial"/>
              <a:ea typeface="+mn-ea"/>
              <a:cs typeface="+mn-cs"/>
              <a:sym typeface="Wingdings" panose="05000000000000000000" pitchFamily="2" charset="2"/>
            </a:rPr>
            <a:t>Neighbor Governance</a:t>
          </a:r>
        </a:p>
      </dsp:txBody>
      <dsp:txXfrm>
        <a:off x="437846" y="3924677"/>
        <a:ext cx="5807047"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defTabSz="922632" eaLnBrk="0" hangingPunct="0">
              <a:defRPr sz="1100" i="1">
                <a:latin typeface="Arial" charset="0"/>
              </a:defRPr>
            </a:lvl1pPr>
          </a:lstStyle>
          <a:p>
            <a:endParaRPr lang="de-DE" dirty="0"/>
          </a:p>
        </p:txBody>
      </p:sp>
      <p:sp>
        <p:nvSpPr>
          <p:cNvPr id="3075" name="Rectangle 3"/>
          <p:cNvSpPr>
            <a:spLocks noGrp="1" noChangeArrowheads="1"/>
          </p:cNvSpPr>
          <p:nvPr>
            <p:ph type="dt" sz="quarter" idx="1"/>
          </p:nvPr>
        </p:nvSpPr>
        <p:spPr bwMode="auto">
          <a:xfrm>
            <a:off x="3851277"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algn="r" defTabSz="922632" eaLnBrk="0" hangingPunct="0">
              <a:defRPr sz="1100" i="1">
                <a:latin typeface="Arial" charset="0"/>
              </a:defRPr>
            </a:lvl1pPr>
          </a:lstStyle>
          <a:p>
            <a:endParaRPr lang="de-DE" dirty="0"/>
          </a:p>
        </p:txBody>
      </p:sp>
      <p:sp>
        <p:nvSpPr>
          <p:cNvPr id="3076" name="Rectangle 4"/>
          <p:cNvSpPr>
            <a:spLocks noGrp="1" noChangeArrowheads="1"/>
          </p:cNvSpPr>
          <p:nvPr>
            <p:ph type="ftr" sz="quarter" idx="2"/>
          </p:nvPr>
        </p:nvSpPr>
        <p:spPr bwMode="auto">
          <a:xfrm>
            <a:off x="2"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defTabSz="922632" eaLnBrk="0" hangingPunct="0">
              <a:defRPr sz="1100" i="1">
                <a:latin typeface="Arial" charset="0"/>
              </a:defRPr>
            </a:lvl1pPr>
          </a:lstStyle>
          <a:p>
            <a:endParaRPr lang="de-DE" dirty="0"/>
          </a:p>
        </p:txBody>
      </p:sp>
      <p:sp>
        <p:nvSpPr>
          <p:cNvPr id="3077" name="Rectangle 5"/>
          <p:cNvSpPr>
            <a:spLocks noGrp="1" noChangeArrowheads="1"/>
          </p:cNvSpPr>
          <p:nvPr>
            <p:ph type="sldNum" sz="quarter" idx="3"/>
          </p:nvPr>
        </p:nvSpPr>
        <p:spPr bwMode="auto">
          <a:xfrm>
            <a:off x="3851277"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algn="r" defTabSz="922632" eaLnBrk="0" hangingPunct="0">
              <a:defRPr sz="1100" i="1">
                <a:latin typeface="Arial" charset="0"/>
              </a:defRPr>
            </a:lvl1pPr>
          </a:lstStyle>
          <a:p>
            <a:fld id="{28A14D22-77F2-4325-A104-E9DDC007A7D0}" type="slidenum">
              <a:rPr lang="de-DE"/>
              <a:pPr/>
              <a:t>‹#›</a:t>
            </a:fld>
            <a:endParaRPr lang="de-DE" dirty="0"/>
          </a:p>
        </p:txBody>
      </p:sp>
    </p:spTree>
    <p:extLst>
      <p:ext uri="{BB962C8B-B14F-4D97-AF65-F5344CB8AC3E}">
        <p14:creationId xmlns:p14="http://schemas.microsoft.com/office/powerpoint/2010/main" val="2327894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defTabSz="767276" eaLnBrk="0" hangingPunct="0">
              <a:defRPr sz="1100" i="1"/>
            </a:lvl1pPr>
          </a:lstStyle>
          <a:p>
            <a:endParaRPr lang="de-DE" dirty="0"/>
          </a:p>
        </p:txBody>
      </p:sp>
      <p:sp>
        <p:nvSpPr>
          <p:cNvPr id="2051" name="Rectangle 3"/>
          <p:cNvSpPr>
            <a:spLocks noGrp="1" noChangeArrowheads="1"/>
          </p:cNvSpPr>
          <p:nvPr>
            <p:ph type="dt" idx="1"/>
          </p:nvPr>
        </p:nvSpPr>
        <p:spPr bwMode="auto">
          <a:xfrm>
            <a:off x="3851277" y="9577"/>
            <a:ext cx="2946400" cy="464414"/>
          </a:xfrm>
          <a:prstGeom prst="rect">
            <a:avLst/>
          </a:prstGeom>
          <a:noFill/>
          <a:ln w="9525">
            <a:noFill/>
            <a:miter lim="800000"/>
            <a:headEnd/>
            <a:tailEnd/>
          </a:ln>
          <a:effectLst/>
        </p:spPr>
        <p:txBody>
          <a:bodyPr vert="horz" wrap="square" lIns="19208" tIns="0" rIns="19208" bIns="0" numCol="1" anchor="t" anchorCtr="0" compatLnSpc="1">
            <a:prstTxWarp prst="textNoShape">
              <a:avLst/>
            </a:prstTxWarp>
          </a:bodyPr>
          <a:lstStyle>
            <a:lvl1pPr algn="r" defTabSz="767276" eaLnBrk="0" hangingPunct="0">
              <a:defRPr sz="1100" i="1"/>
            </a:lvl1pPr>
          </a:lstStyle>
          <a:p>
            <a:endParaRPr lang="de-DE" dirty="0"/>
          </a:p>
        </p:txBody>
      </p:sp>
      <p:sp>
        <p:nvSpPr>
          <p:cNvPr id="2052" name="Rectangle 4"/>
          <p:cNvSpPr>
            <a:spLocks noGrp="1" noChangeArrowheads="1"/>
          </p:cNvSpPr>
          <p:nvPr>
            <p:ph type="ftr" sz="quarter" idx="4"/>
          </p:nvPr>
        </p:nvSpPr>
        <p:spPr bwMode="auto">
          <a:xfrm>
            <a:off x="2"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defTabSz="767276" eaLnBrk="0" hangingPunct="0">
              <a:defRPr sz="1100" i="1"/>
            </a:lvl1pPr>
          </a:lstStyle>
          <a:p>
            <a:endParaRPr lang="de-DE" dirty="0"/>
          </a:p>
        </p:txBody>
      </p:sp>
      <p:sp>
        <p:nvSpPr>
          <p:cNvPr id="2053" name="Rectangle 5"/>
          <p:cNvSpPr>
            <a:spLocks noGrp="1" noChangeArrowheads="1"/>
          </p:cNvSpPr>
          <p:nvPr>
            <p:ph type="sldNum" sz="quarter" idx="5"/>
          </p:nvPr>
        </p:nvSpPr>
        <p:spPr bwMode="auto">
          <a:xfrm>
            <a:off x="3851277" y="9451056"/>
            <a:ext cx="2946400" cy="464414"/>
          </a:xfrm>
          <a:prstGeom prst="rect">
            <a:avLst/>
          </a:prstGeom>
          <a:noFill/>
          <a:ln w="9525">
            <a:noFill/>
            <a:miter lim="800000"/>
            <a:headEnd/>
            <a:tailEnd/>
          </a:ln>
          <a:effectLst/>
        </p:spPr>
        <p:txBody>
          <a:bodyPr vert="horz" wrap="square" lIns="19208" tIns="0" rIns="19208" bIns="0" numCol="1" anchor="b" anchorCtr="0" compatLnSpc="1">
            <a:prstTxWarp prst="textNoShape">
              <a:avLst/>
            </a:prstTxWarp>
          </a:bodyPr>
          <a:lstStyle>
            <a:lvl1pPr algn="r" defTabSz="767276" eaLnBrk="0" hangingPunct="0">
              <a:defRPr sz="1100" i="1"/>
            </a:lvl1pPr>
          </a:lstStyle>
          <a:p>
            <a:fld id="{40D027B1-460A-4243-9B6C-0576E6E0FB22}" type="slidenum">
              <a:rPr lang="de-DE"/>
              <a:pPr/>
              <a:t>‹#›</a:t>
            </a:fld>
            <a:endParaRPr lang="de-DE" dirty="0"/>
          </a:p>
        </p:txBody>
      </p:sp>
      <p:sp>
        <p:nvSpPr>
          <p:cNvPr id="2054" name="Rectangle 6"/>
          <p:cNvSpPr>
            <a:spLocks noGrp="1" noRot="1" noChangeAspect="1" noChangeArrowheads="1" noTextEdit="1"/>
          </p:cNvSpPr>
          <p:nvPr>
            <p:ph type="sldImg" idx="2"/>
          </p:nvPr>
        </p:nvSpPr>
        <p:spPr bwMode="auto">
          <a:xfrm>
            <a:off x="1081088" y="865188"/>
            <a:ext cx="4635500" cy="3478212"/>
          </a:xfrm>
          <a:prstGeom prst="rect">
            <a:avLst/>
          </a:prstGeom>
          <a:noFill/>
          <a:ln w="12700">
            <a:solidFill>
              <a:schemeClr val="tx1"/>
            </a:solidFill>
            <a:miter lim="800000"/>
            <a:headEnd/>
            <a:tailEnd/>
          </a:ln>
          <a:effectLst/>
        </p:spPr>
      </p:sp>
      <p:sp>
        <p:nvSpPr>
          <p:cNvPr id="2055" name="Rectangle 7"/>
          <p:cNvSpPr>
            <a:spLocks noGrp="1" noChangeArrowheads="1"/>
          </p:cNvSpPr>
          <p:nvPr>
            <p:ph type="body" sz="quarter" idx="3"/>
          </p:nvPr>
        </p:nvSpPr>
        <p:spPr bwMode="auto">
          <a:xfrm>
            <a:off x="908052" y="4717549"/>
            <a:ext cx="4981575" cy="4179722"/>
          </a:xfrm>
          <a:prstGeom prst="rect">
            <a:avLst/>
          </a:prstGeom>
          <a:noFill/>
          <a:ln w="9525">
            <a:noFill/>
            <a:miter lim="800000"/>
            <a:headEnd/>
            <a:tailEnd/>
          </a:ln>
          <a:effectLst/>
        </p:spPr>
        <p:txBody>
          <a:bodyPr vert="horz" wrap="square" lIns="92841" tIns="46420" rIns="92841" bIns="46420" numCol="1" anchor="t" anchorCtr="0" compatLnSpc="1">
            <a:prstTxWarp prst="textNoShape">
              <a:avLst/>
            </a:prstTxWarp>
          </a:bodyPr>
          <a:lstStyle/>
          <a:p>
            <a:pPr lvl="0"/>
            <a:r>
              <a:rPr lang="de-DE" dirty="0" smtClean="0"/>
              <a:t>Klicken Sie,  um die Formate des Vorlagentextes zu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Tree>
    <p:extLst>
      <p:ext uri="{BB962C8B-B14F-4D97-AF65-F5344CB8AC3E}">
        <p14:creationId xmlns:p14="http://schemas.microsoft.com/office/powerpoint/2010/main" val="11640964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8438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38076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07899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53649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47483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09104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 https://github.com/rtidatascience/connected-nx-tutorial </a:t>
            </a:r>
          </a:p>
          <a:p>
            <a:r>
              <a:rPr lang="en-US" dirty="0" smtClean="0"/>
              <a:t>And http://badhessian.org/2012/09/lessons-on-exponential-random-graph-modeling-from-greys-anatomy-hook-ups/ </a:t>
            </a:r>
          </a:p>
          <a:p>
            <a:r>
              <a:rPr lang="en-US" dirty="0" smtClean="0"/>
              <a:t>And https://github.com/briatte/awesome-network-analysis#datasets </a:t>
            </a:r>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089171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67666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77304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5197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19270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The graph above is a marriage network of 16 influential </a:t>
            </a:r>
            <a:r>
              <a:rPr lang="en-US" dirty="0" err="1"/>
              <a:t>Florentian</a:t>
            </a:r>
            <a:r>
              <a:rPr lang="en-US" dirty="0"/>
              <a:t> families in the 1430s. At this time in Renaissance Italy, the major families were essentially an oligarchy, controlling politics and money in the region.</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88843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51889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86032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446191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01594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7947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76567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68578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148390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785808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0307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The graph above is a marriage network of 16 influential </a:t>
            </a:r>
            <a:r>
              <a:rPr lang="en-US" dirty="0" err="1"/>
              <a:t>Florentian</a:t>
            </a:r>
            <a:r>
              <a:rPr lang="en-US" dirty="0"/>
              <a:t> families in the 1430s. At this time in Renaissance Italy, the major families were essentially an oligarchy, controlling politics and money in the region.</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97563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In our example, closeness centrality could perhaps help us understand which characters have the greatest potential to spread an </a:t>
            </a:r>
            <a:r>
              <a:rPr lang="en-US" dirty="0" err="1"/>
              <a:t>infectous</a:t>
            </a:r>
            <a:r>
              <a:rPr lang="en-US" dirty="0"/>
              <a:t> disease or STD across the cast (an admittedly dark plot arc).</a:t>
            </a:r>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0305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a:t>While this metric seems less </a:t>
            </a:r>
            <a:r>
              <a:rPr lang="en-US" dirty="0" err="1"/>
              <a:t>relevent</a:t>
            </a:r>
            <a:r>
              <a:rPr lang="en-US" dirty="0"/>
              <a:t> to our particular network, let's create a hypothetical situation:</a:t>
            </a:r>
          </a:p>
          <a:p>
            <a:r>
              <a:rPr lang="en-US" dirty="0"/>
              <a:t>To engage with a new romantic partner, you needed permission from at least one of their former partners and you could only send your request through existing partners (</a:t>
            </a:r>
            <a:r>
              <a:rPr lang="en-US" i="1" dirty="0"/>
              <a:t>awkward</a:t>
            </a:r>
            <a:r>
              <a:rPr lang="en-US" dirty="0"/>
              <a:t> 😬). </a:t>
            </a:r>
            <a:r>
              <a:rPr lang="en-US" dirty="0" err="1"/>
              <a:t>Betweeness</a:t>
            </a:r>
            <a:r>
              <a:rPr lang="en-US" dirty="0"/>
              <a:t> centrality would tell you which actors had the most effective veto power to thwart random requests made by a member to another random member in the network.</a:t>
            </a:r>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606130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pPr marL="165415" indent="-165415">
              <a:buFont typeface="Wingdings" panose="05000000000000000000" pitchFamily="2" charset="2"/>
              <a:buChar char="§"/>
            </a:pPr>
            <a:r>
              <a:rPr lang="en-US" dirty="0"/>
              <a:t>Suppose that I want to influence you by sending you information, or make a deal to exchange some resources. But, in order to talk to you, I must go through an intermediary. For example, let's suppose that I wanted to try to convince the Chancellor of my university to buy me a new computer. According to the rules of our bureaucratic hierarchy, I must forward my request through my department chair, a dean, and an executive vice chancellor. Each one of these people could delay the request, or even prevent my request from getting through. This gives the people who lie "between" me and the Chancellor power with respect to me... Having more than one channel makes me less dependent, and, in a sense, more powerful.</a:t>
            </a:r>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49058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800007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801315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366873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829701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966638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60493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33052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903439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037243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226602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578202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486820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667167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44218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43386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944995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723882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084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15593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81852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105536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510380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2172283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r>
              <a:rPr lang="en-US" dirty="0" smtClean="0"/>
              <a:t>See also:</a:t>
            </a:r>
            <a:r>
              <a:rPr lang="en-US" baseline="0" dirty="0" smtClean="0"/>
              <a:t> https://github.com/jukkahuhtamaki/demo-twitter-collector </a:t>
            </a:r>
          </a:p>
          <a:p>
            <a:r>
              <a:rPr lang="en-US" baseline="0" smtClean="0"/>
              <a:t>See also: https://www.afterhoursprogramming.com/tutorial/python/reading-files/ </a:t>
            </a:r>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1724227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11951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48102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027368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2938079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00518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pPr defTabSz="882213">
              <a:defRPr/>
            </a:pPr>
            <a:r>
              <a:rPr lang="en-US" dirty="0"/>
              <a:t>The features of a network abstraction include at least the following: individual elements; pair-wise relationships between those elements; and a global or macro- patterning that can be considered as network structure (</a:t>
            </a:r>
            <a:r>
              <a:rPr lang="en-US" dirty="0" err="1"/>
              <a:t>Brandes</a:t>
            </a:r>
            <a:r>
              <a:rPr lang="en-US" dirty="0"/>
              <a:t> et al. 2013)</a:t>
            </a:r>
            <a:endParaRPr lang="de-DE" dirty="0"/>
          </a:p>
          <a:p>
            <a:endParaRPr lang="en-US" dirty="0"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300268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973138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4426065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532674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673164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1706377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319830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141649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4122326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640511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406034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7819523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7729779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492541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20932971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525093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18937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904432" y="4720813"/>
            <a:ext cx="4985772" cy="39109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34" tIns="44471" rIns="90534" bIns="44471"/>
          <a:lstStyle/>
          <a:p>
            <a:endParaRPr lang="en-US" smtClean="0"/>
          </a:p>
        </p:txBody>
      </p:sp>
      <p:sp>
        <p:nvSpPr>
          <p:cNvPr id="38915" name="Rectangle 3"/>
          <p:cNvSpPr>
            <a:spLocks noGrp="1" noRot="1" noChangeAspect="1" noChangeArrowheads="1" noTextEdit="1"/>
          </p:cNvSpPr>
          <p:nvPr>
            <p:ph type="sldImg"/>
          </p:nvPr>
        </p:nvSpPr>
        <p:spPr>
          <a:xfrm>
            <a:off x="831850" y="636588"/>
            <a:ext cx="5140325" cy="3856037"/>
          </a:xfrm>
          <a:ln cap="flat"/>
        </p:spPr>
      </p:sp>
    </p:spTree>
    <p:extLst>
      <p:ext uri="{BB962C8B-B14F-4D97-AF65-F5344CB8AC3E}">
        <p14:creationId xmlns:p14="http://schemas.microsoft.com/office/powerpoint/2010/main" val="3579279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bwMode="auto">
          <a:xfrm>
            <a:off x="1085850" y="3132138"/>
            <a:ext cx="7200000" cy="1296987"/>
          </a:xfrm>
          <a:prstGeom prst="rect">
            <a:avLst/>
          </a:prstGeom>
          <a:ln>
            <a:solidFill>
              <a:schemeClr val="accent5"/>
            </a:solidFill>
          </a:ln>
        </p:spPr>
        <p:txBody>
          <a:bodyPr/>
          <a:lstStyle>
            <a:lvl1pPr algn="r">
              <a:defRPr sz="3000">
                <a:solidFill>
                  <a:schemeClr val="tx1">
                    <a:lumMod val="85000"/>
                    <a:lumOff val="15000"/>
                  </a:schemeClr>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a:p>
        </p:txBody>
      </p:sp>
      <p:sp>
        <p:nvSpPr>
          <p:cNvPr id="5" name="Rectangle 3"/>
          <p:cNvSpPr>
            <a:spLocks noGrp="1" noChangeArrowheads="1"/>
          </p:cNvSpPr>
          <p:nvPr>
            <p:ph type="subTitle" idx="1"/>
          </p:nvPr>
        </p:nvSpPr>
        <p:spPr>
          <a:xfrm>
            <a:off x="1085850" y="4572000"/>
            <a:ext cx="7200000" cy="720725"/>
          </a:xfrm>
          <a:prstGeom prst="rect">
            <a:avLst/>
          </a:prstGeom>
          <a:ln>
            <a:solidFill>
              <a:schemeClr val="accent1"/>
            </a:solidFill>
          </a:ln>
        </p:spPr>
        <p:txBody>
          <a:bodyPr/>
          <a:lstStyle>
            <a:lvl1pPr marL="0" indent="0" algn="r">
              <a:buFont typeface="Wingdings 3" pitchFamily="18" charset="2"/>
              <a:buNone/>
              <a:defRPr sz="1700">
                <a:solidFill>
                  <a:schemeClr val="tx1">
                    <a:lumMod val="85000"/>
                    <a:lumOff val="15000"/>
                  </a:schemeClr>
                </a:solidFill>
              </a:defRPr>
            </a:lvl1pPr>
          </a:lstStyle>
          <a:p>
            <a:r>
              <a:rPr lang="en-US" noProof="0" smtClean="0"/>
              <a:t>Formatvorlage des Untertitelmasters durch Klicken bearbeiten</a:t>
            </a:r>
            <a:endParaRPr lang="en-US" noProof="0"/>
          </a:p>
        </p:txBody>
      </p:sp>
      <p:sp>
        <p:nvSpPr>
          <p:cNvPr id="8" name="Rechteck 21"/>
          <p:cNvSpPr>
            <a:spLocks noChangeArrowheads="1"/>
          </p:cNvSpPr>
          <p:nvPr userDrawn="1"/>
        </p:nvSpPr>
        <p:spPr bwMode="gray">
          <a:xfrm>
            <a:off x="798513" y="3132138"/>
            <a:ext cx="295275" cy="1296987"/>
          </a:xfrm>
          <a:prstGeom prst="rect">
            <a:avLst/>
          </a:prstGeom>
          <a:solidFill>
            <a:srgbClr val="00255C"/>
          </a:solidFill>
          <a:ln w="6350" cap="rnd" algn="ctr">
            <a:solidFill>
              <a:schemeClr val="accent5"/>
            </a:solidFill>
            <a:miter lim="800000"/>
            <a:headEnd/>
            <a:tailEnd/>
          </a:ln>
        </p:spPr>
        <p:txBody>
          <a:bodyPr anchor="ctr"/>
          <a:lstStyle/>
          <a:p>
            <a:pPr algn="ctr" fontAlgn="auto">
              <a:spcBef>
                <a:spcPts val="0"/>
              </a:spcBef>
              <a:spcAft>
                <a:spcPts val="0"/>
              </a:spcAft>
              <a:defRPr/>
            </a:pPr>
            <a:endParaRPr lang="en-US" sz="1800" dirty="0">
              <a:solidFill>
                <a:schemeClr val="lt1"/>
              </a:solidFill>
              <a:latin typeface="+mn-lt"/>
            </a:endParaRPr>
          </a:p>
        </p:txBody>
      </p:sp>
      <p:sp>
        <p:nvSpPr>
          <p:cNvPr id="9" name="Rechteck 31"/>
          <p:cNvSpPr>
            <a:spLocks noChangeArrowheads="1"/>
          </p:cNvSpPr>
          <p:nvPr userDrawn="1"/>
        </p:nvSpPr>
        <p:spPr bwMode="gray">
          <a:xfrm>
            <a:off x="798513" y="4572000"/>
            <a:ext cx="287337" cy="720725"/>
          </a:xfrm>
          <a:prstGeom prst="rect">
            <a:avLst/>
          </a:prstGeom>
          <a:solidFill>
            <a:srgbClr val="9ACD00"/>
          </a:solidFill>
          <a:ln w="6350" cap="rnd" algn="ctr">
            <a:solidFill>
              <a:schemeClr val="accent1"/>
            </a:solidFill>
            <a:miter lim="800000"/>
            <a:headEnd/>
            <a:tailEnd/>
          </a:ln>
        </p:spPr>
        <p:txBody>
          <a:bodyPr anchor="ctr"/>
          <a:lstStyle/>
          <a:p>
            <a:pPr algn="ctr" fontAlgn="auto">
              <a:spcBef>
                <a:spcPts val="0"/>
              </a:spcBef>
              <a:spcAft>
                <a:spcPts val="0"/>
              </a:spcAft>
              <a:defRPr/>
            </a:pPr>
            <a:endParaRPr lang="en-US" sz="1800" dirty="0">
              <a:solidFill>
                <a:schemeClr val="lt1"/>
              </a:solidFill>
              <a:latin typeface="+mn-lt"/>
            </a:endParaRPr>
          </a:p>
        </p:txBody>
      </p:sp>
      <p:pic>
        <p:nvPicPr>
          <p:cNvPr id="11" name="Grafik 10" descr="fu_logo.gif"/>
          <p:cNvPicPr>
            <a:picLocks noChangeAspect="1"/>
          </p:cNvPicPr>
          <p:nvPr userDrawn="1"/>
        </p:nvPicPr>
        <p:blipFill>
          <a:blip r:embed="rId2" cstate="print"/>
          <a:stretch>
            <a:fillRect/>
          </a:stretch>
        </p:blipFill>
        <p:spPr>
          <a:xfrm>
            <a:off x="6113478" y="274614"/>
            <a:ext cx="2143125" cy="600075"/>
          </a:xfrm>
          <a:prstGeom prst="rect">
            <a:avLst/>
          </a:prstGeom>
        </p:spPr>
      </p:pic>
      <p:sp>
        <p:nvSpPr>
          <p:cNvPr id="13" name="Textfeld 12"/>
          <p:cNvSpPr txBox="1"/>
          <p:nvPr userDrawn="1"/>
        </p:nvSpPr>
        <p:spPr>
          <a:xfrm>
            <a:off x="798513" y="1846906"/>
            <a:ext cx="6429420" cy="754053"/>
          </a:xfrm>
          <a:prstGeom prst="rect">
            <a:avLst/>
          </a:prstGeom>
          <a:noFill/>
        </p:spPr>
        <p:txBody>
          <a:bodyPr wrap="square" rtlCol="0">
            <a:spAutoFit/>
          </a:bodyPr>
          <a:lstStyle/>
          <a:p>
            <a:pPr algn="l"/>
            <a:r>
              <a:rPr lang="de-DE" sz="2500" b="0" noProof="0" dirty="0" smtClean="0">
                <a:solidFill>
                  <a:schemeClr val="tx1">
                    <a:lumMod val="85000"/>
                    <a:lumOff val="15000"/>
                  </a:schemeClr>
                </a:solidFill>
                <a:latin typeface="+mj-lt"/>
                <a:ea typeface="Verdana" pitchFamily="34" charset="0"/>
                <a:cs typeface="Verdana" pitchFamily="34" charset="0"/>
              </a:rPr>
              <a:t>Department</a:t>
            </a:r>
            <a:r>
              <a:rPr lang="de-DE" sz="2500" b="0" baseline="0" noProof="0" dirty="0" smtClean="0">
                <a:solidFill>
                  <a:schemeClr val="tx1">
                    <a:lumMod val="85000"/>
                    <a:lumOff val="15000"/>
                  </a:schemeClr>
                </a:solidFill>
                <a:latin typeface="+mj-lt"/>
                <a:ea typeface="Verdana" pitchFamily="34" charset="0"/>
                <a:cs typeface="Verdana" pitchFamily="34" charset="0"/>
              </a:rPr>
              <a:t> of Information Systems</a:t>
            </a:r>
            <a:endParaRPr lang="de-DE" sz="2500" b="0" noProof="0" dirty="0" smtClean="0">
              <a:solidFill>
                <a:schemeClr val="tx1">
                  <a:lumMod val="85000"/>
                  <a:lumOff val="15000"/>
                </a:schemeClr>
              </a:solidFill>
              <a:latin typeface="+mj-lt"/>
              <a:ea typeface="Verdana" pitchFamily="34" charset="0"/>
              <a:cs typeface="Verdana" pitchFamily="34" charset="0"/>
            </a:endParaRPr>
          </a:p>
          <a:p>
            <a:pPr algn="r"/>
            <a:r>
              <a:rPr lang="de-DE" sz="1800" b="0" noProof="0" dirty="0" smtClean="0">
                <a:solidFill>
                  <a:schemeClr val="tx1">
                    <a:lumMod val="85000"/>
                    <a:lumOff val="15000"/>
                  </a:schemeClr>
                </a:solidFill>
                <a:latin typeface="+mj-lt"/>
                <a:ea typeface="Verdana" pitchFamily="34" charset="0"/>
                <a:cs typeface="Verdana" pitchFamily="34" charset="0"/>
              </a:rPr>
              <a:t>School of Business</a:t>
            </a:r>
            <a:r>
              <a:rPr lang="de-DE" sz="1800" b="0" baseline="0" noProof="0" dirty="0" smtClean="0">
                <a:solidFill>
                  <a:schemeClr val="tx1">
                    <a:lumMod val="85000"/>
                    <a:lumOff val="15000"/>
                  </a:schemeClr>
                </a:solidFill>
                <a:latin typeface="+mj-lt"/>
                <a:ea typeface="Verdana" pitchFamily="34" charset="0"/>
                <a:cs typeface="Verdana" pitchFamily="34" charset="0"/>
              </a:rPr>
              <a:t> &amp; Economics</a:t>
            </a:r>
            <a:endParaRPr lang="de-DE" sz="1800" b="0" noProof="0" dirty="0" smtClean="0">
              <a:solidFill>
                <a:schemeClr val="tx1">
                  <a:lumMod val="85000"/>
                  <a:lumOff val="15000"/>
                </a:schemeClr>
              </a:solidFill>
              <a:latin typeface="+mj-lt"/>
              <a:ea typeface="Verdana" pitchFamily="34" charset="0"/>
              <a:cs typeface="Verdana" pitchFamily="34" charset="0"/>
            </a:endParaRPr>
          </a:p>
        </p:txBody>
      </p:sp>
      <p:sp>
        <p:nvSpPr>
          <p:cNvPr id="15" name="Rechteck 14"/>
          <p:cNvSpPr>
            <a:spLocks noChangeArrowheads="1"/>
          </p:cNvSpPr>
          <p:nvPr userDrawn="1"/>
        </p:nvSpPr>
        <p:spPr bwMode="gray">
          <a:xfrm>
            <a:off x="0" y="1052494"/>
            <a:ext cx="9144000" cy="71438"/>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16" name="Rechteck 15"/>
          <p:cNvSpPr>
            <a:spLocks noChangeArrowheads="1"/>
          </p:cNvSpPr>
          <p:nvPr userDrawn="1"/>
        </p:nvSpPr>
        <p:spPr bwMode="gray">
          <a:xfrm>
            <a:off x="214282" y="6500834"/>
            <a:ext cx="8786874" cy="18000"/>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a:solidFill>
                <a:schemeClr val="lt1"/>
              </a:solidFill>
              <a:latin typeface="+mn-lt"/>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er Inhalte (2)">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4320000" y="1196974"/>
            <a:ext cx="39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19999" y="1196974"/>
            <a:ext cx="324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19999" y="3960000"/>
            <a:ext cx="3240000" cy="25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Inhaltsplatzhalter 3"/>
          <p:cNvSpPr>
            <a:spLocks noGrp="1"/>
          </p:cNvSpPr>
          <p:nvPr>
            <p:ph sz="half" idx="11"/>
          </p:nvPr>
        </p:nvSpPr>
        <p:spPr>
          <a:xfrm>
            <a:off x="4320000" y="3960000"/>
            <a:ext cx="3960000" cy="25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9"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23186944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aster">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a:xfrm>
            <a:off x="8502149" y="6535937"/>
            <a:ext cx="360000" cy="304662"/>
          </a:xfrm>
          <a:prstGeom prst="rect">
            <a:avLst/>
          </a:prstGeom>
        </p:spPr>
        <p:txBody>
          <a:bodyPr/>
          <a:lstStyle/>
          <a:p>
            <a:fld id="{04D22033-6C4D-468A-ADDD-0A6DD1F33144}" type="slidenum">
              <a:rPr lang="en-GB" smtClean="0"/>
              <a:pPr/>
              <a:t>‹#›</a:t>
            </a:fld>
            <a:endParaRPr lang="en-GB" dirty="0"/>
          </a:p>
        </p:txBody>
      </p:sp>
      <p:grpSp>
        <p:nvGrpSpPr>
          <p:cNvPr id="4" name="Gruppieren 3"/>
          <p:cNvGrpSpPr/>
          <p:nvPr userDrawn="1"/>
        </p:nvGrpSpPr>
        <p:grpSpPr>
          <a:xfrm>
            <a:off x="48196" y="114300"/>
            <a:ext cx="9000000" cy="6660000"/>
            <a:chOff x="48196" y="114300"/>
            <a:chExt cx="9000000" cy="6660000"/>
          </a:xfrm>
        </p:grpSpPr>
        <p:cxnSp>
          <p:nvCxnSpPr>
            <p:cNvPr id="5" name="Gerade Verbindung 4"/>
            <p:cNvCxnSpPr/>
            <p:nvPr userDrawn="1"/>
          </p:nvCxnSpPr>
          <p:spPr>
            <a:xfrm>
              <a:off x="72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userDrawn="1"/>
          </p:nvCxnSpPr>
          <p:spPr>
            <a:xfrm>
              <a:off x="261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Gerade Verbindung 6"/>
            <p:cNvCxnSpPr/>
            <p:nvPr userDrawn="1"/>
          </p:nvCxnSpPr>
          <p:spPr>
            <a:xfrm>
              <a:off x="639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userDrawn="1"/>
          </p:nvCxnSpPr>
          <p:spPr>
            <a:xfrm>
              <a:off x="828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a:xfrm>
              <a:off x="4500000" y="114300"/>
              <a:ext cx="0" cy="666000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a:xfrm>
              <a:off x="48196" y="10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a:xfrm>
              <a:off x="48196" y="28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a:xfrm>
              <a:off x="48196" y="46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a:xfrm>
              <a:off x="48196" y="6480000"/>
              <a:ext cx="9000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715977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10" name="Titel 1"/>
          <p:cNvSpPr>
            <a:spLocks noGrp="1"/>
          </p:cNvSpPr>
          <p:nvPr>
            <p:ph type="title"/>
          </p:nvPr>
        </p:nvSpPr>
        <p:spPr>
          <a:xfrm>
            <a:off x="152399" y="152400"/>
            <a:ext cx="8991601" cy="720903"/>
          </a:xfrm>
          <a:prstGeom prst="rect">
            <a:avLst/>
          </a:prstGeom>
        </p:spPr>
        <p:txBody>
          <a:bodyPr anchor="b"/>
          <a:lstStyle>
            <a:lvl1pPr algn="l">
              <a:defRPr kumimoji="0" lang="de-DE" sz="34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Calibri" pitchFamily="34" charset="0"/>
                <a:ea typeface="+mj-ea"/>
                <a:cs typeface="+mj-cs"/>
              </a:defRPr>
            </a:lvl1pPr>
          </a:lstStyle>
          <a:p>
            <a:r>
              <a:rPr lang="de-DE" dirty="0" smtClean="0"/>
              <a:t>Titelmasterformat durch Klicken bearbeiten</a:t>
            </a:r>
            <a:endParaRPr lang="de-DE" dirty="0"/>
          </a:p>
        </p:txBody>
      </p:sp>
      <p:sp>
        <p:nvSpPr>
          <p:cNvPr id="4" name="Inhaltsplatzhalter 2"/>
          <p:cNvSpPr>
            <a:spLocks noGrp="1"/>
          </p:cNvSpPr>
          <p:nvPr>
            <p:ph idx="1" hasCustomPrompt="1"/>
          </p:nvPr>
        </p:nvSpPr>
        <p:spPr>
          <a:xfrm>
            <a:off x="152399" y="1109610"/>
            <a:ext cx="8829837" cy="5307364"/>
          </a:xfrm>
          <a:prstGeom prst="rect">
            <a:avLst/>
          </a:prstGeom>
        </p:spPr>
        <p:txBody>
          <a:bodyPr/>
          <a:lstStyle>
            <a:lvl1pPr marL="342900" marR="0" indent="-342900" algn="l" defTabSz="914400" rtl="0" eaLnBrk="1" fontAlgn="base" latinLnBrk="0" hangingPunct="1">
              <a:lnSpc>
                <a:spcPct val="100000"/>
              </a:lnSpc>
              <a:spcBef>
                <a:spcPct val="40000"/>
              </a:spcBef>
              <a:spcAft>
                <a:spcPct val="0"/>
              </a:spcAft>
              <a:buClrTx/>
              <a:buSzTx/>
              <a:buFont typeface="Arial" panose="020B0604020202020204" pitchFamily="34" charset="0"/>
              <a:buChar char="•"/>
              <a:tabLst/>
              <a:defRPr sz="2000" baseline="0">
                <a:solidFill>
                  <a:schemeClr val="tx1">
                    <a:lumMod val="85000"/>
                    <a:lumOff val="15000"/>
                  </a:schemeClr>
                </a:solidFill>
              </a:defRPr>
            </a:lvl1pPr>
            <a:lvl2pPr marL="742950" marR="0" indent="-285750" algn="l" defTabSz="914400" rtl="0" eaLnBrk="1" fontAlgn="base" latinLnBrk="0" hangingPunct="1">
              <a:lnSpc>
                <a:spcPct val="100000"/>
              </a:lnSpc>
              <a:spcBef>
                <a:spcPct val="30000"/>
              </a:spcBef>
              <a:spcAft>
                <a:spcPct val="0"/>
              </a:spcAft>
              <a:buClr>
                <a:srgbClr val="000000"/>
              </a:buClr>
              <a:buSzPct val="75000"/>
              <a:buFont typeface="Symbol" panose="05050102010706020507" pitchFamily="18" charset="2"/>
              <a:buChar char="-"/>
              <a:tabLst/>
              <a:defRPr sz="1600" baseline="0">
                <a:solidFill>
                  <a:schemeClr val="tx1">
                    <a:lumMod val="85000"/>
                    <a:lumOff val="15000"/>
                  </a:schemeClr>
                </a:solidFill>
              </a:defRPr>
            </a:lvl2pPr>
            <a:lvl3pPr marL="1085850" marR="0" indent="-228600" algn="l" defTabSz="914400" rtl="0" eaLnBrk="1" fontAlgn="base" latinLnBrk="0" hangingPunct="1">
              <a:lnSpc>
                <a:spcPct val="100000"/>
              </a:lnSpc>
              <a:spcBef>
                <a:spcPct val="20000"/>
              </a:spcBef>
              <a:spcAft>
                <a:spcPct val="0"/>
              </a:spcAft>
              <a:buClr>
                <a:srgbClr val="000000"/>
              </a:buClr>
              <a:buSzPct val="75000"/>
              <a:buFont typeface="Symbol" panose="05050102010706020507" pitchFamily="18" charset="2"/>
              <a:buChar char="-"/>
              <a:tabLst/>
              <a:defRPr sz="1600" baseline="0">
                <a:solidFill>
                  <a:schemeClr val="tx1">
                    <a:lumMod val="85000"/>
                    <a:lumOff val="15000"/>
                  </a:schemeClr>
                </a:solidFill>
              </a:defRPr>
            </a:lvl3pPr>
            <a:lvl4pPr marL="1428750" marR="0" indent="-228600" algn="l" defTabSz="914400" rtl="0" eaLnBrk="1" fontAlgn="base" latinLnBrk="0" hangingPunct="1">
              <a:lnSpc>
                <a:spcPct val="100000"/>
              </a:lnSpc>
              <a:spcBef>
                <a:spcPct val="20000"/>
              </a:spcBef>
              <a:spcAft>
                <a:spcPct val="0"/>
              </a:spcAft>
              <a:buClr>
                <a:srgbClr val="000000"/>
              </a:buClr>
              <a:buSzPct val="75000"/>
              <a:buFont typeface="Symbol" panose="05050102010706020507" pitchFamily="18" charset="2"/>
              <a:buChar char="-"/>
              <a:tabLst/>
              <a:defRPr baseline="0">
                <a:solidFill>
                  <a:schemeClr val="tx1">
                    <a:lumMod val="85000"/>
                    <a:lumOff val="15000"/>
                  </a:schemeClr>
                </a:solidFill>
              </a:defRPr>
            </a:lvl4pPr>
            <a:lvl5pPr marL="1771650" marR="0" indent="-228600" algn="l" defTabSz="914400" rtl="0" eaLnBrk="1" fontAlgn="base" latinLnBrk="0" hangingPunct="1">
              <a:lnSpc>
                <a:spcPct val="100000"/>
              </a:lnSpc>
              <a:spcBef>
                <a:spcPct val="20000"/>
              </a:spcBef>
              <a:spcAft>
                <a:spcPct val="0"/>
              </a:spcAft>
              <a:buClr>
                <a:srgbClr val="000000"/>
              </a:buClr>
              <a:buSzPct val="80000"/>
              <a:buFont typeface="Symbol" panose="05050102010706020507" pitchFamily="18" charset="2"/>
              <a:buChar char="-"/>
              <a:tabLst/>
              <a:defRPr baseline="0">
                <a:solidFill>
                  <a:schemeClr val="tx1">
                    <a:lumMod val="85000"/>
                    <a:lumOff val="15000"/>
                  </a:schemeClr>
                </a:solidFill>
              </a:defRPr>
            </a:lvl5pPr>
          </a:lstStyle>
          <a:p>
            <a:pPr lvl="0"/>
            <a:r>
              <a:rPr lang="de-DE" noProof="0" dirty="0" smtClean="0"/>
              <a:t>Textmasterformate durch Klicken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endParaRPr lang="de-DE" noProof="0" dirty="0"/>
          </a:p>
        </p:txBody>
      </p:sp>
      <p:sp>
        <p:nvSpPr>
          <p:cNvPr id="6" name="Rectangle 8"/>
          <p:cNvSpPr>
            <a:spLocks noGrp="1" noChangeArrowheads="1"/>
          </p:cNvSpPr>
          <p:nvPr>
            <p:ph type="ftr" sz="quarter" idx="3"/>
          </p:nvPr>
        </p:nvSpPr>
        <p:spPr bwMode="auto">
          <a:xfrm>
            <a:off x="1583531" y="6578310"/>
            <a:ext cx="5976938" cy="252000"/>
          </a:xfrm>
          <a:prstGeom prst="rect">
            <a:avLst/>
          </a:prstGeom>
          <a:noFill/>
          <a:ln w="9525">
            <a:noFill/>
            <a:miter lim="800000"/>
            <a:headEnd/>
            <a:tailEnd/>
          </a:ln>
          <a:effectLst/>
        </p:spPr>
        <p:txBody>
          <a:bodyPr vert="horz" wrap="square" lIns="0" tIns="45720" rIns="0" bIns="45720" numCol="1" anchor="ctr" anchorCtr="0" compatLnSpc="1">
            <a:prstTxWarp prst="textNoShape">
              <a:avLst/>
            </a:prstTxWarp>
          </a:bodyPr>
          <a:lstStyle>
            <a:lvl1pPr eaLnBrk="1" hangingPunct="1">
              <a:defRPr sz="1200" b="0">
                <a:solidFill>
                  <a:schemeClr val="tx1"/>
                </a:solidFill>
                <a:effectLst/>
                <a:latin typeface="Calibri" pitchFamily="34" charset="0"/>
              </a:defRPr>
            </a:lvl1pPr>
          </a:lstStyle>
          <a:p>
            <a:pPr algn="ctr"/>
            <a:r>
              <a:rPr lang="de-DE" smtClean="0"/>
              <a:t>Prof. Dr. Daniel Fürstenau</a:t>
            </a:r>
            <a:endParaRPr lang="de-DE" dirty="0"/>
          </a:p>
        </p:txBody>
      </p:sp>
      <p:cxnSp>
        <p:nvCxnSpPr>
          <p:cNvPr id="5" name="Gerader Verbinder 4"/>
          <p:cNvCxnSpPr/>
          <p:nvPr userDrawn="1"/>
        </p:nvCxnSpPr>
        <p:spPr bwMode="auto">
          <a:xfrm>
            <a:off x="99238" y="942753"/>
            <a:ext cx="8945525" cy="0"/>
          </a:xfrm>
          <a:prstGeom prst="lin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7010229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720000" y="1196974"/>
            <a:ext cx="7560000" cy="5220000"/>
          </a:xfrm>
          <a:prstGeom prst="rect">
            <a:avLst/>
          </a:prstGeom>
        </p:spPr>
        <p:txBody>
          <a:bodyPr/>
          <a:lstStyle>
            <a:lvl1pPr marL="342900" marR="0" indent="-342900" algn="l" defTabSz="914400" rtl="0" eaLnBrk="1" fontAlgn="base" latinLnBrk="0" hangingPunct="1">
              <a:lnSpc>
                <a:spcPct val="100000"/>
              </a:lnSpc>
              <a:spcBef>
                <a:spcPct val="40000"/>
              </a:spcBef>
              <a:spcAft>
                <a:spcPct val="0"/>
              </a:spcAft>
              <a:buClr>
                <a:srgbClr val="9ACD00"/>
              </a:buClr>
              <a:buSzTx/>
              <a:buFont typeface="Wingdings 3" pitchFamily="18" charset="2"/>
              <a:buChar char=""/>
              <a:tabLst/>
              <a:defRPr baseline="0">
                <a:solidFill>
                  <a:schemeClr val="tx1">
                    <a:lumMod val="85000"/>
                    <a:lumOff val="15000"/>
                  </a:schemeClr>
                </a:solidFill>
              </a:defRPr>
            </a:lvl1pPr>
            <a:lvl2pPr marL="742950" marR="0" indent="-285750" algn="l" defTabSz="914400" rtl="0" eaLnBrk="1" fontAlgn="base" latinLnBrk="0" hangingPunct="1">
              <a:lnSpc>
                <a:spcPct val="100000"/>
              </a:lnSpc>
              <a:spcBef>
                <a:spcPct val="3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2pPr>
            <a:lvl3pPr marL="1085850" marR="0" indent="-228600" algn="l" defTabSz="914400" rtl="0" eaLnBrk="1" fontAlgn="base" latinLnBrk="0" hangingPunct="1">
              <a:lnSpc>
                <a:spcPct val="100000"/>
              </a:lnSpc>
              <a:spcBef>
                <a:spcPct val="2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3pPr>
            <a:lvl4pPr marL="1428750" marR="0" indent="-228600" algn="l" defTabSz="914400" rtl="0" eaLnBrk="1" fontAlgn="base" latinLnBrk="0" hangingPunct="1">
              <a:lnSpc>
                <a:spcPct val="100000"/>
              </a:lnSpc>
              <a:spcBef>
                <a:spcPct val="20000"/>
              </a:spcBef>
              <a:spcAft>
                <a:spcPct val="0"/>
              </a:spcAft>
              <a:buClr>
                <a:srgbClr val="000000"/>
              </a:buClr>
              <a:buSzPct val="75000"/>
              <a:buFont typeface="Wingdings 3" pitchFamily="18" charset="2"/>
              <a:buChar char=""/>
              <a:tabLst/>
              <a:defRPr baseline="0">
                <a:solidFill>
                  <a:schemeClr val="tx1">
                    <a:lumMod val="85000"/>
                    <a:lumOff val="15000"/>
                  </a:schemeClr>
                </a:solidFill>
              </a:defRPr>
            </a:lvl4pPr>
            <a:lvl5pPr marL="1771650" marR="0" indent="-228600" algn="l" defTabSz="914400" rtl="0" eaLnBrk="1" fontAlgn="base" latinLnBrk="0" hangingPunct="1">
              <a:lnSpc>
                <a:spcPct val="100000"/>
              </a:lnSpc>
              <a:spcBef>
                <a:spcPct val="20000"/>
              </a:spcBef>
              <a:spcAft>
                <a:spcPct val="0"/>
              </a:spcAft>
              <a:buClr>
                <a:srgbClr val="000000"/>
              </a:buClr>
              <a:buSzPct val="80000"/>
              <a:buFont typeface="Wingdings" pitchFamily="2" charset="2"/>
              <a:buChar char="§"/>
              <a:tabLst/>
              <a:defRPr baseline="0">
                <a:solidFill>
                  <a:schemeClr val="tx1">
                    <a:lumMod val="85000"/>
                    <a:lumOff val="15000"/>
                  </a:schemeClr>
                </a:solidFill>
              </a:defRPr>
            </a:lvl5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5" name="Titel 1"/>
          <p:cNvSpPr>
            <a:spLocks noGrp="1"/>
          </p:cNvSpPr>
          <p:nvPr>
            <p:ph type="title"/>
          </p:nvPr>
        </p:nvSpPr>
        <p:spPr>
          <a:xfrm>
            <a:off x="720000" y="0"/>
            <a:ext cx="7560000" cy="1080000"/>
          </a:xfrm>
          <a:prstGeom prst="rect">
            <a:avLst/>
          </a:prstGeom>
        </p:spPr>
        <p:txBody>
          <a:bodyPr anchor="ctr"/>
          <a:lstStyle>
            <a:lvl1pPr>
              <a:lnSpc>
                <a:spcPct val="100000"/>
              </a:lnSpc>
              <a:spcAft>
                <a:spcPts val="0"/>
              </a:spcAft>
              <a:defRPr/>
            </a:lvl1pPr>
          </a:lstStyle>
          <a:p>
            <a:r>
              <a:rPr lang="de-DE" noProof="0" smtClean="0"/>
              <a:t>Titelmasterformat durch Klicken bearbeiten</a:t>
            </a:r>
            <a:endParaRPr lang="de-DE" noProof="0"/>
          </a:p>
        </p:txBody>
      </p:sp>
      <p:sp>
        <p:nvSpPr>
          <p:cNvPr id="4"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1"/>
            <a:ext cx="7545387" cy="1003300"/>
          </a:xfrm>
          <a:prstGeom prst="rect">
            <a:avLst/>
          </a:prstGeom>
        </p:spPr>
        <p:txBody>
          <a:bodyPr anchor="t"/>
          <a:lstStyle>
            <a:lvl1pPr algn="l">
              <a:defRPr sz="4000" b="1" cap="all"/>
            </a:lvl1pPr>
          </a:lstStyle>
          <a:p>
            <a:r>
              <a:rPr lang="en-GB" noProof="0" smtClean="0"/>
              <a:t>Titelmasterformat durch Klicken bearbeiten</a:t>
            </a:r>
            <a:endParaRPr lang="en-GB" noProof="0"/>
          </a:p>
        </p:txBody>
      </p:sp>
      <p:sp>
        <p:nvSpPr>
          <p:cNvPr id="3" name="Textplatzhalter 2"/>
          <p:cNvSpPr>
            <a:spLocks noGrp="1"/>
          </p:cNvSpPr>
          <p:nvPr>
            <p:ph type="body" idx="1"/>
          </p:nvPr>
        </p:nvSpPr>
        <p:spPr>
          <a:xfrm>
            <a:off x="722313" y="3632200"/>
            <a:ext cx="7545387" cy="7747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noProof="0" smtClean="0"/>
              <a:t>Textmasterformate durch Klicken bearbeiten</a:t>
            </a:r>
          </a:p>
        </p:txBody>
      </p:sp>
      <p:pic>
        <p:nvPicPr>
          <p:cNvPr id="8" name="Grafik 7" descr="fu_logo.gif"/>
          <p:cNvPicPr>
            <a:picLocks noChangeAspect="1"/>
          </p:cNvPicPr>
          <p:nvPr userDrawn="1"/>
        </p:nvPicPr>
        <p:blipFill>
          <a:blip r:embed="rId2" cstate="print"/>
          <a:stretch>
            <a:fillRect/>
          </a:stretch>
        </p:blipFill>
        <p:spPr>
          <a:xfrm>
            <a:off x="6697678" y="134914"/>
            <a:ext cx="2143125" cy="600075"/>
          </a:xfrm>
          <a:prstGeom prst="rect">
            <a:avLst/>
          </a:prstGeom>
        </p:spPr>
      </p:pic>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723899"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4"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3900" y="1196975"/>
            <a:ext cx="324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4320000" y="1196975"/>
            <a:ext cx="396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horizontal">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4"/>
            <a:ext cx="75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3960000"/>
            <a:ext cx="756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284311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5"/>
            <a:ext cx="324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4320000" y="1196974"/>
            <a:ext cx="39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4320000" y="3960000"/>
            <a:ext cx="396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2065271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ei Inhalte (2)">
    <p:spTree>
      <p:nvGrpSpPr>
        <p:cNvPr id="1" name=""/>
        <p:cNvGrpSpPr/>
        <p:nvPr/>
      </p:nvGrpSpPr>
      <p:grpSpPr>
        <a:xfrm>
          <a:off x="0" y="0"/>
          <a:ext cx="0" cy="0"/>
          <a:chOff x="0" y="0"/>
          <a:chExt cx="0" cy="0"/>
        </a:xfrm>
      </p:grpSpPr>
      <p:sp>
        <p:nvSpPr>
          <p:cNvPr id="2" name="Titel 1"/>
          <p:cNvSpPr>
            <a:spLocks noGrp="1"/>
          </p:cNvSpPr>
          <p:nvPr>
            <p:ph type="title"/>
          </p:nvPr>
        </p:nvSpPr>
        <p:spPr>
          <a:xfrm>
            <a:off x="723900" y="0"/>
            <a:ext cx="75692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4320000" y="1196975"/>
            <a:ext cx="3960000" cy="52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1196974"/>
            <a:ext cx="324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20000" y="3960000"/>
            <a:ext cx="3240000" cy="243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3717810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Inhalte horizontal">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560000" cy="1080000"/>
          </a:xfrm>
          <a:prstGeom prst="rect">
            <a:avLst/>
          </a:prstGeom>
        </p:spPr>
        <p:txBody>
          <a:bodyPr anchor="ctr"/>
          <a:lstStyle>
            <a:lvl1pPr>
              <a:defRPr lang="en-GB" noProof="0"/>
            </a:lvl1pPr>
          </a:lstStyle>
          <a:p>
            <a:pPr lvl="0">
              <a:lnSpc>
                <a:spcPct val="100000"/>
              </a:lnSpc>
              <a:spcAft>
                <a:spcPts val="0"/>
              </a:spcAft>
            </a:pPr>
            <a:r>
              <a:rPr lang="en-GB" noProof="0" smtClean="0"/>
              <a:t>Titelmasterformat durch Klicken bearbeiten</a:t>
            </a:r>
            <a:endParaRPr lang="en-GB" noProof="0"/>
          </a:p>
        </p:txBody>
      </p:sp>
      <p:sp>
        <p:nvSpPr>
          <p:cNvPr id="3" name="Inhaltsplatzhalter 2"/>
          <p:cNvSpPr>
            <a:spLocks noGrp="1"/>
          </p:cNvSpPr>
          <p:nvPr>
            <p:ph sz="half" idx="1"/>
          </p:nvPr>
        </p:nvSpPr>
        <p:spPr>
          <a:xfrm>
            <a:off x="720000" y="1196974"/>
            <a:ext cx="7560000" cy="270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4" name="Inhaltsplatzhalter 3"/>
          <p:cNvSpPr>
            <a:spLocks noGrp="1"/>
          </p:cNvSpPr>
          <p:nvPr>
            <p:ph sz="half" idx="2"/>
          </p:nvPr>
        </p:nvSpPr>
        <p:spPr>
          <a:xfrm>
            <a:off x="720000" y="3960000"/>
            <a:ext cx="7560000" cy="171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Inhaltsplatzhalter 3"/>
          <p:cNvSpPr>
            <a:spLocks noGrp="1"/>
          </p:cNvSpPr>
          <p:nvPr>
            <p:ph sz="half" idx="10"/>
          </p:nvPr>
        </p:nvSpPr>
        <p:spPr>
          <a:xfrm>
            <a:off x="720000" y="5760000"/>
            <a:ext cx="7560000" cy="720000"/>
          </a:xfrm>
          <a:prstGeom prst="rect">
            <a:avLst/>
          </a:prstGeo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8"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extLst>
      <p:ext uri="{BB962C8B-B14F-4D97-AF65-F5344CB8AC3E}">
        <p14:creationId xmlns:p14="http://schemas.microsoft.com/office/powerpoint/2010/main" val="372580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hteck 16"/>
          <p:cNvSpPr>
            <a:spLocks noChangeArrowheads="1"/>
          </p:cNvSpPr>
          <p:nvPr userDrawn="1"/>
        </p:nvSpPr>
        <p:spPr bwMode="gray">
          <a:xfrm>
            <a:off x="0" y="1052494"/>
            <a:ext cx="9144000" cy="71438"/>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18" name="Rechteck 17"/>
          <p:cNvSpPr>
            <a:spLocks noChangeArrowheads="1"/>
          </p:cNvSpPr>
          <p:nvPr userDrawn="1"/>
        </p:nvSpPr>
        <p:spPr bwMode="gray">
          <a:xfrm>
            <a:off x="214282" y="6500834"/>
            <a:ext cx="8786874" cy="18000"/>
          </a:xfrm>
          <a:prstGeom prst="rect">
            <a:avLst/>
          </a:prstGeom>
          <a:solidFill>
            <a:srgbClr val="9ACD00"/>
          </a:solidFill>
          <a:ln w="12700" algn="ctr">
            <a:noFill/>
            <a:miter lim="800000"/>
            <a:headEnd/>
            <a:tailEnd/>
          </a:ln>
        </p:spPr>
        <p:txBody>
          <a:bodyPr anchor="ctr"/>
          <a:lstStyle/>
          <a:p>
            <a:pPr algn="ctr" fontAlgn="auto">
              <a:spcBef>
                <a:spcPts val="0"/>
              </a:spcBef>
              <a:spcAft>
                <a:spcPts val="0"/>
              </a:spcAft>
              <a:defRPr/>
            </a:pPr>
            <a:endParaRPr lang="de-DE" sz="1800" dirty="0">
              <a:solidFill>
                <a:schemeClr val="lt1"/>
              </a:solidFill>
              <a:latin typeface="+mn-lt"/>
            </a:endParaRPr>
          </a:p>
        </p:txBody>
      </p:sp>
      <p:sp>
        <p:nvSpPr>
          <p:cNvPr id="30" name="Gleichschenkliges Dreieck 29"/>
          <p:cNvSpPr>
            <a:spLocks noChangeAspect="1"/>
          </p:cNvSpPr>
          <p:nvPr userDrawn="1"/>
        </p:nvSpPr>
        <p:spPr bwMode="auto">
          <a:xfrm rot="5400000">
            <a:off x="8340575" y="6640643"/>
            <a:ext cx="119063" cy="120650"/>
          </a:xfrm>
          <a:prstGeom prst="triangle">
            <a:avLst>
              <a:gd name="adj" fmla="val 50000"/>
            </a:avLst>
          </a:prstGeom>
          <a:solidFill>
            <a:srgbClr val="9ACD00"/>
          </a:solidFill>
          <a:ln w="25400" cap="rnd" algn="ctr">
            <a:noFill/>
            <a:miter lim="800000"/>
            <a:headEnd/>
            <a:tailEnd/>
          </a:ln>
        </p:spPr>
        <p:txBody>
          <a:bodyPr rot="10800000" vert="eaVert" anchor="ctr"/>
          <a:lstStyle/>
          <a:p>
            <a:pPr algn="ctr" fontAlgn="auto">
              <a:spcBef>
                <a:spcPts val="0"/>
              </a:spcBef>
              <a:spcAft>
                <a:spcPts val="0"/>
              </a:spcAft>
              <a:defRPr/>
            </a:pPr>
            <a:endParaRPr lang="en-US" sz="1500" b="0" dirty="0">
              <a:solidFill>
                <a:schemeClr val="lt1"/>
              </a:solidFill>
              <a:latin typeface="+mn-lt"/>
            </a:endParaRPr>
          </a:p>
        </p:txBody>
      </p:sp>
      <p:sp>
        <p:nvSpPr>
          <p:cNvPr id="31" name="Gleichschenkliges Dreieck 30"/>
          <p:cNvSpPr>
            <a:spLocks noChangeAspect="1"/>
          </p:cNvSpPr>
          <p:nvPr userDrawn="1"/>
        </p:nvSpPr>
        <p:spPr bwMode="auto">
          <a:xfrm rot="5400000">
            <a:off x="491704" y="6640643"/>
            <a:ext cx="119062" cy="120650"/>
          </a:xfrm>
          <a:prstGeom prst="triangle">
            <a:avLst>
              <a:gd name="adj" fmla="val 50000"/>
            </a:avLst>
          </a:prstGeom>
          <a:solidFill>
            <a:srgbClr val="9ACD00"/>
          </a:solidFill>
          <a:ln w="25400" cap="rnd" algn="ctr">
            <a:noFill/>
            <a:miter lim="800000"/>
            <a:headEnd/>
            <a:tailEnd/>
          </a:ln>
        </p:spPr>
        <p:txBody>
          <a:bodyPr rot="10800000" vert="eaVert" anchor="ctr"/>
          <a:lstStyle/>
          <a:p>
            <a:pPr algn="ctr" fontAlgn="auto">
              <a:spcBef>
                <a:spcPts val="0"/>
              </a:spcBef>
              <a:spcAft>
                <a:spcPts val="0"/>
              </a:spcAft>
              <a:defRPr/>
            </a:pPr>
            <a:endParaRPr lang="en-US" sz="1500" b="0" dirty="0">
              <a:solidFill>
                <a:schemeClr val="lt1"/>
              </a:solidFill>
              <a:latin typeface="+mn-lt"/>
            </a:endParaRPr>
          </a:p>
        </p:txBody>
      </p:sp>
      <p:sp>
        <p:nvSpPr>
          <p:cNvPr id="37" name="Rectangle 5"/>
          <p:cNvSpPr txBox="1">
            <a:spLocks noChangeArrowheads="1"/>
          </p:cNvSpPr>
          <p:nvPr userDrawn="1"/>
        </p:nvSpPr>
        <p:spPr bwMode="ltGray">
          <a:xfrm>
            <a:off x="3996056" y="6558093"/>
            <a:ext cx="1080000" cy="260350"/>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defTabSz="495300"/>
            <a:r>
              <a:rPr lang="de-DE" dirty="0" smtClean="0"/>
              <a:t>FU Berlin</a:t>
            </a:r>
            <a:endParaRPr lang="de-DE" dirty="0"/>
          </a:p>
        </p:txBody>
      </p:sp>
      <p:sp>
        <p:nvSpPr>
          <p:cNvPr id="38" name="Rectangle 5"/>
          <p:cNvSpPr txBox="1">
            <a:spLocks noChangeArrowheads="1"/>
          </p:cNvSpPr>
          <p:nvPr userDrawn="1"/>
        </p:nvSpPr>
        <p:spPr bwMode="ltGray">
          <a:xfrm>
            <a:off x="5076176" y="6571841"/>
            <a:ext cx="3203824" cy="232854"/>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algn="ctr" defTabSz="495300"/>
            <a:r>
              <a:rPr lang="de-DE" dirty="0" smtClean="0"/>
              <a:t>Daniel Fürstenau</a:t>
            </a:r>
            <a:endParaRPr lang="de-DE" dirty="0"/>
          </a:p>
        </p:txBody>
      </p:sp>
      <p:sp>
        <p:nvSpPr>
          <p:cNvPr id="43" name="Rectangle 5"/>
          <p:cNvSpPr txBox="1">
            <a:spLocks noChangeArrowheads="1"/>
          </p:cNvSpPr>
          <p:nvPr userDrawn="1"/>
        </p:nvSpPr>
        <p:spPr bwMode="ltGray">
          <a:xfrm>
            <a:off x="732156" y="6558093"/>
            <a:ext cx="3227844" cy="260350"/>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bodyPr>
          <a:lstStyle>
            <a:defPPr>
              <a:defRPr lang="de-DE"/>
            </a:defPPr>
            <a:lvl1pPr algn="l" rtl="0" fontAlgn="base">
              <a:spcBef>
                <a:spcPct val="0"/>
              </a:spcBef>
              <a:spcAft>
                <a:spcPct val="0"/>
              </a:spcAft>
              <a:defRPr sz="1500" b="0" kern="1200">
                <a:solidFill>
                  <a:schemeClr val="tx1">
                    <a:lumMod val="85000"/>
                    <a:lumOff val="15000"/>
                  </a:schemeClr>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a:lstStyle>
          <a:p>
            <a:pPr algn="l" defTabSz="495300"/>
            <a:r>
              <a:rPr lang="en-US" noProof="0" dirty="0" smtClean="0"/>
              <a:t>Department </a:t>
            </a:r>
            <a:r>
              <a:rPr lang="en-US" baseline="0" noProof="0" dirty="0" smtClean="0"/>
              <a:t>of Information Systems</a:t>
            </a:r>
            <a:endParaRPr lang="en-US" noProof="0" dirty="0"/>
          </a:p>
        </p:txBody>
      </p:sp>
      <p:sp>
        <p:nvSpPr>
          <p:cNvPr id="10" name="Rectangle 6"/>
          <p:cNvSpPr>
            <a:spLocks noGrp="1" noChangeArrowheads="1"/>
          </p:cNvSpPr>
          <p:nvPr>
            <p:ph type="sldNum" sz="quarter" idx="4"/>
          </p:nvPr>
        </p:nvSpPr>
        <p:spPr bwMode="ltGray">
          <a:xfrm>
            <a:off x="8502149" y="6535937"/>
            <a:ext cx="360000" cy="30466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a:spcBef>
                <a:spcPct val="0"/>
              </a:spcBef>
              <a:defRPr sz="1500" b="0">
                <a:solidFill>
                  <a:schemeClr val="tx1">
                    <a:lumMod val="85000"/>
                    <a:lumOff val="15000"/>
                  </a:schemeClr>
                </a:solidFill>
                <a:latin typeface="+mn-lt"/>
              </a:defRPr>
            </a:lvl1pPr>
          </a:lstStyle>
          <a:p>
            <a:fld id="{04D22033-6C4D-468A-ADDD-0A6DD1F33144}"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7" r:id="rId4"/>
    <p:sldLayoutId id="2147483655" r:id="rId5"/>
    <p:sldLayoutId id="2147483667" r:id="rId6"/>
    <p:sldLayoutId id="2147483666" r:id="rId7"/>
    <p:sldLayoutId id="2147483670" r:id="rId8"/>
    <p:sldLayoutId id="2147483672" r:id="rId9"/>
    <p:sldLayoutId id="2147483671" r:id="rId10"/>
    <p:sldLayoutId id="2147483673" r:id="rId11"/>
    <p:sldLayoutId id="2147483674" r:id="rId12"/>
  </p:sldLayoutIdLst>
  <p:timing>
    <p:tnLst>
      <p:par>
        <p:cTn id="1" dur="indefinite" restart="never" nodeType="tmRoot"/>
      </p:par>
    </p:tnLst>
  </p:timing>
  <p:hf hdr="0" dt="0"/>
  <p:txStyles>
    <p:titleStyle>
      <a:lvl1pPr algn="l" rtl="0" fontAlgn="base">
        <a:lnSpc>
          <a:spcPct val="85000"/>
        </a:lnSpc>
        <a:spcBef>
          <a:spcPct val="0"/>
        </a:spcBef>
        <a:spcAft>
          <a:spcPct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p:titleStyle>
    <p:bodyStyle>
      <a:lvl1pPr marL="342900" indent="-342900" algn="l" rtl="0" fontAlgn="base">
        <a:spcBef>
          <a:spcPct val="40000"/>
        </a:spcBef>
        <a:spcAft>
          <a:spcPct val="0"/>
        </a:spcAft>
        <a:buClr>
          <a:srgbClr val="9ACD00"/>
        </a:buClr>
        <a:buFont typeface="Wingdings 3" pitchFamily="18" charset="2"/>
        <a:buChar char=""/>
        <a:defRPr sz="2400">
          <a:solidFill>
            <a:schemeClr val="tx1">
              <a:lumMod val="85000"/>
              <a:lumOff val="15000"/>
            </a:schemeClr>
          </a:solidFill>
          <a:latin typeface="+mn-lt"/>
          <a:ea typeface="+mn-ea"/>
          <a:cs typeface="+mn-cs"/>
        </a:defRPr>
      </a:lvl1pPr>
      <a:lvl2pPr marL="742950" indent="-285750" algn="l" rtl="0" fontAlgn="base">
        <a:spcBef>
          <a:spcPct val="30000"/>
        </a:spcBef>
        <a:spcAft>
          <a:spcPct val="0"/>
        </a:spcAft>
        <a:buClr>
          <a:srgbClr val="000000"/>
        </a:buClr>
        <a:buSzPct val="75000"/>
        <a:buFont typeface="Wingdings 3" pitchFamily="18" charset="2"/>
        <a:buChar char=""/>
        <a:defRPr sz="2000">
          <a:solidFill>
            <a:schemeClr val="tx1">
              <a:lumMod val="85000"/>
              <a:lumOff val="15000"/>
            </a:schemeClr>
          </a:solidFill>
          <a:latin typeface="+mn-lt"/>
        </a:defRPr>
      </a:lvl2pPr>
      <a:lvl3pPr marL="1085850" indent="-228600" algn="l" rtl="0" fontAlgn="base">
        <a:spcBef>
          <a:spcPct val="20000"/>
        </a:spcBef>
        <a:spcAft>
          <a:spcPct val="0"/>
        </a:spcAft>
        <a:buClr>
          <a:srgbClr val="000000"/>
        </a:buClr>
        <a:buSzPct val="75000"/>
        <a:buFont typeface="Wingdings 3" pitchFamily="18" charset="2"/>
        <a:buChar char=""/>
        <a:defRPr>
          <a:solidFill>
            <a:schemeClr val="tx1">
              <a:lumMod val="85000"/>
              <a:lumOff val="15000"/>
            </a:schemeClr>
          </a:solidFill>
          <a:latin typeface="+mn-lt"/>
        </a:defRPr>
      </a:lvl3pPr>
      <a:lvl4pPr marL="1428750" indent="-228600" algn="l" rtl="0" fontAlgn="base">
        <a:spcBef>
          <a:spcPct val="20000"/>
        </a:spcBef>
        <a:spcAft>
          <a:spcPct val="0"/>
        </a:spcAft>
        <a:buClr>
          <a:srgbClr val="000000"/>
        </a:buClr>
        <a:buSzPct val="75000"/>
        <a:buFont typeface="Wingdings 3" pitchFamily="18" charset="2"/>
        <a:buChar char=""/>
        <a:defRPr sz="1400">
          <a:solidFill>
            <a:schemeClr val="tx1">
              <a:lumMod val="85000"/>
              <a:lumOff val="15000"/>
            </a:schemeClr>
          </a:solidFill>
          <a:latin typeface="+mn-lt"/>
        </a:defRPr>
      </a:lvl4pPr>
      <a:lvl5pPr marL="1771650" indent="-228600" algn="l" rtl="0" fontAlgn="base">
        <a:spcBef>
          <a:spcPct val="20000"/>
        </a:spcBef>
        <a:spcAft>
          <a:spcPct val="0"/>
        </a:spcAft>
        <a:buClr>
          <a:srgbClr val="000000"/>
        </a:buClr>
        <a:buSzPct val="80000"/>
        <a:buFont typeface="Wingdings" pitchFamily="2" charset="2"/>
        <a:buChar char="§"/>
        <a:defRPr sz="1400">
          <a:solidFill>
            <a:schemeClr val="tx1">
              <a:lumMod val="85000"/>
              <a:lumOff val="15000"/>
            </a:schemeClr>
          </a:solidFill>
          <a:latin typeface="+mn-lt"/>
        </a:defRPr>
      </a:lvl5pPr>
      <a:lvl6pPr marL="22288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6pPr>
      <a:lvl7pPr marL="26860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7pPr>
      <a:lvl8pPr marL="31432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8pPr>
      <a:lvl9pPr marL="3600450" indent="-228600" algn="l" rtl="0" fontAlgn="base">
        <a:spcBef>
          <a:spcPct val="20000"/>
        </a:spcBef>
        <a:spcAft>
          <a:spcPct val="0"/>
        </a:spcAft>
        <a:buClr>
          <a:schemeClr val="accent2"/>
        </a:buClr>
        <a:buSzPct val="80000"/>
        <a:buFont typeface="Wingdings" pitchFamily="2" charset="2"/>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furstenau/SNA_clas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7fsreJMy_pI"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e.khanacademy.org/math/linear-algebra/alternate-bases/eigen-everything/v/linear-algebra-introduction-to-eigenvalues-and-eigenvector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home.uchicago.edu/~jpadgett/papers/published/robust.pd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iopscience.iop.org/article/10.1088/1742-5468/2008/10/P10008/meta" TargetMode="Externa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Anaconda_(Python_distribution)"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chrome.google.com/webstore/detail/web-scraper/jnhgnonknehpejjnehehllkliplmbmhn?hl=en" TargetMode="External"/><Relationship Id="rId4" Type="http://schemas.openxmlformats.org/officeDocument/2006/relationships/hyperlink" Target="http://jupyter.org/"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tutcris.tut.fi/portal/files/8609580/huhtam_ki_1425.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lideshare.net/giladlotan/pydata-gilad-networkxupload"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twitter.com/en/docs/tweets/data-dictionary/overview/tweet-object"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hyperlink" Target="http://snap.stanford.edu/data/higgs-twitter.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jukkahuhtamaki/demo-twitter-collector"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http://tweepy.readthedocs.io/en/v3.5.0/getting_started.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aisel.aisnet.org/cgi/viewcontent.cgi?article=1197&amp;context=ecis2014"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programmableweb.com/"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ocilab.com/" TargetMode="External"/><Relationship Id="rId4" Type="http://schemas.openxmlformats.org/officeDocument/2006/relationships/hyperlink" Target="https://developer.linkedin.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aisel.aisnet.org/jais/vol12/iss12/2/"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www.stats.ox.ac.uk/~snijders/Borgatti_etal_2009.pdf" TargetMode="External"/><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p:txBody>
          <a:bodyPr anchor="ctr"/>
          <a:lstStyle/>
          <a:p>
            <a:pPr>
              <a:lnSpc>
                <a:spcPct val="150000"/>
              </a:lnSpc>
              <a:spcAft>
                <a:spcPts val="1200"/>
              </a:spcAft>
            </a:pPr>
            <a:r>
              <a:rPr lang="de-DE" sz="2400" dirty="0" smtClean="0"/>
              <a:t>PhD Course on Social Network Analysis</a:t>
            </a:r>
            <a:endParaRPr lang="de-DE" sz="2400" dirty="0"/>
          </a:p>
        </p:txBody>
      </p:sp>
      <p:sp>
        <p:nvSpPr>
          <p:cNvPr id="6" name="Untertitel 5"/>
          <p:cNvSpPr>
            <a:spLocks noGrp="1"/>
          </p:cNvSpPr>
          <p:nvPr>
            <p:ph type="subTitle" idx="1"/>
          </p:nvPr>
        </p:nvSpPr>
        <p:spPr/>
        <p:txBody>
          <a:bodyPr/>
          <a:lstStyle/>
          <a:p>
            <a:r>
              <a:rPr lang="de-DE" dirty="0" smtClean="0"/>
              <a:t>Prof. Dr</a:t>
            </a:r>
            <a:r>
              <a:rPr lang="de-DE" dirty="0"/>
              <a:t>. Daniel </a:t>
            </a:r>
            <a:r>
              <a:rPr lang="de-DE" dirty="0" smtClean="0"/>
              <a:t>Fürstenau</a:t>
            </a:r>
            <a:br>
              <a:rPr lang="de-DE" dirty="0" smtClean="0"/>
            </a:br>
            <a:r>
              <a:rPr lang="de-DE" dirty="0" smtClean="0"/>
              <a:t>20 February 2017</a:t>
            </a:r>
            <a:endParaRPr lang="en-US" dirty="0"/>
          </a:p>
        </p:txBody>
      </p:sp>
      <p:pic>
        <p:nvPicPr>
          <p:cNvPr id="2" name="Picture 1"/>
          <p:cNvPicPr>
            <a:picLocks noChangeAspect="1"/>
          </p:cNvPicPr>
          <p:nvPr/>
        </p:nvPicPr>
        <p:blipFill>
          <a:blip r:embed="rId2"/>
          <a:stretch>
            <a:fillRect/>
          </a:stretch>
        </p:blipFill>
        <p:spPr>
          <a:xfrm>
            <a:off x="5046133" y="110067"/>
            <a:ext cx="899582" cy="899582"/>
          </a:xfrm>
          <a:prstGeom prst="rect">
            <a:avLst/>
          </a:prstGeom>
        </p:spPr>
      </p:pic>
      <p:sp>
        <p:nvSpPr>
          <p:cNvPr id="3" name="Rectangle 2"/>
          <p:cNvSpPr/>
          <p:nvPr/>
        </p:nvSpPr>
        <p:spPr>
          <a:xfrm>
            <a:off x="2379641" y="5719556"/>
            <a:ext cx="4612417" cy="400110"/>
          </a:xfrm>
          <a:prstGeom prst="rect">
            <a:avLst/>
          </a:prstGeom>
        </p:spPr>
        <p:txBody>
          <a:bodyPr wrap="none">
            <a:spAutoFit/>
          </a:bodyPr>
          <a:lstStyle/>
          <a:p>
            <a:r>
              <a:rPr lang="de-DE" dirty="0">
                <a:latin typeface="+mj-lt"/>
                <a:hlinkClick r:id="rId3"/>
              </a:rPr>
              <a:t>https://</a:t>
            </a:r>
            <a:r>
              <a:rPr lang="de-DE" dirty="0" smtClean="0">
                <a:latin typeface="+mj-lt"/>
                <a:hlinkClick r:id="rId3"/>
              </a:rPr>
              <a:t>github.com/dfurstenau/SNA_class</a:t>
            </a:r>
            <a:r>
              <a:rPr lang="de-DE" dirty="0" smtClean="0">
                <a:latin typeface="+mj-lt"/>
              </a:rPr>
              <a:t> </a:t>
            </a:r>
            <a:endParaRPr lang="de-DE" dirty="0">
              <a:latin typeface="+mj-lt"/>
            </a:endParaRPr>
          </a:p>
        </p:txBody>
      </p:sp>
      <p:pic>
        <p:nvPicPr>
          <p:cNvPr id="7" name="Picture 6"/>
          <p:cNvPicPr>
            <a:picLocks noChangeAspect="1"/>
          </p:cNvPicPr>
          <p:nvPr/>
        </p:nvPicPr>
        <p:blipFill>
          <a:blip r:embed="rId4"/>
          <a:stretch>
            <a:fillRect/>
          </a:stretch>
        </p:blipFill>
        <p:spPr>
          <a:xfrm>
            <a:off x="1346333" y="3213893"/>
            <a:ext cx="1617223" cy="1133475"/>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Parts </a:t>
            </a:r>
            <a:r>
              <a:rPr lang="de-DE" dirty="0" err="1" smtClean="0"/>
              <a:t>of</a:t>
            </a:r>
            <a:r>
              <a:rPr lang="de-DE" dirty="0" smtClean="0"/>
              <a:t> a </a:t>
            </a:r>
            <a:r>
              <a:rPr lang="de-DE" dirty="0" err="1" smtClean="0"/>
              <a:t>network</a:t>
            </a:r>
            <a:r>
              <a:rPr lang="de-DE" dirty="0" smtClean="0"/>
              <a:t>: Nodes </a:t>
            </a:r>
            <a:r>
              <a:rPr lang="de-DE" dirty="0" err="1" smtClean="0"/>
              <a:t>and</a:t>
            </a:r>
            <a:r>
              <a:rPr lang="de-DE" dirty="0" smtClean="0"/>
              <a:t> links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10</a:t>
            </a:fld>
            <a:endParaRPr lang="en-GB" dirty="0"/>
          </a:p>
        </p:txBody>
      </p:sp>
      <p:pic>
        <p:nvPicPr>
          <p:cNvPr id="3074" name="Picture 2" descr="http://i.imgur.com/upMNKX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39918"/>
            <a:ext cx="4324350" cy="3243263"/>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bwMode="auto">
          <a:xfrm>
            <a:off x="3590924" y="2390774"/>
            <a:ext cx="790575" cy="200026"/>
          </a:xfrm>
          <a:prstGeom prst="rect">
            <a:avLst/>
          </a:prstGeom>
          <a:solidFill>
            <a:srgbClr val="CC99FF"/>
          </a:solidFill>
          <a:ln w="9525" cap="flat" cmpd="sng" algn="ctr">
            <a:noFill/>
            <a:prstDash val="solid"/>
            <a:round/>
            <a:headEnd type="none" w="sm" len="sm"/>
            <a:tailEnd type="none" w="sm" len="sm"/>
          </a:ln>
          <a:effectLst/>
        </p:spPr>
        <p:txBody>
          <a:bodyPr vert="horz" wrap="square" lIns="9144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tx1"/>
                </a:solidFill>
                <a:effectLst/>
                <a:latin typeface="+mj-lt"/>
              </a:rPr>
              <a:t>Link</a:t>
            </a:r>
          </a:p>
        </p:txBody>
      </p:sp>
      <p:sp>
        <p:nvSpPr>
          <p:cNvPr id="8" name="Rechteck 7"/>
          <p:cNvSpPr/>
          <p:nvPr/>
        </p:nvSpPr>
        <p:spPr bwMode="auto">
          <a:xfrm>
            <a:off x="1000124" y="2390774"/>
            <a:ext cx="742951" cy="200026"/>
          </a:xfrm>
          <a:prstGeom prst="rect">
            <a:avLst/>
          </a:prstGeom>
          <a:solidFill>
            <a:srgbClr val="FF99FF"/>
          </a:solidFill>
          <a:ln w="9525" cap="flat" cmpd="sng" algn="ctr">
            <a:noFill/>
            <a:prstDash val="solid"/>
            <a:round/>
            <a:headEnd type="none" w="sm" len="sm"/>
            <a:tailEnd type="none" w="sm" len="sm"/>
          </a:ln>
          <a:effectLst/>
        </p:spPr>
        <p:txBody>
          <a:bodyPr vert="horz" wrap="square" lIns="9144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tx1"/>
                </a:solidFill>
                <a:effectLst/>
                <a:latin typeface="+mj-lt"/>
              </a:rPr>
              <a:t>Link</a:t>
            </a:r>
          </a:p>
        </p:txBody>
      </p:sp>
      <p:sp>
        <p:nvSpPr>
          <p:cNvPr id="5" name="Rechteck 4"/>
          <p:cNvSpPr/>
          <p:nvPr/>
        </p:nvSpPr>
        <p:spPr>
          <a:xfrm>
            <a:off x="5019676" y="1163806"/>
            <a:ext cx="3606739" cy="4832092"/>
          </a:xfrm>
          <a:prstGeom prst="rect">
            <a:avLst/>
          </a:prstGeom>
        </p:spPr>
        <p:txBody>
          <a:bodyPr wrap="square">
            <a:spAutoFit/>
          </a:bodyPr>
          <a:lstStyle/>
          <a:p>
            <a:r>
              <a:rPr lang="en-US" sz="1400" b="1" dirty="0">
                <a:solidFill>
                  <a:srgbClr val="000000"/>
                </a:solidFill>
                <a:latin typeface="Helvetica Neue"/>
              </a:rPr>
              <a:t/>
            </a:r>
            <a:br>
              <a:rPr lang="en-US" sz="1400" b="1" dirty="0">
                <a:solidFill>
                  <a:srgbClr val="000000"/>
                </a:solidFill>
                <a:latin typeface="Helvetica Neue"/>
              </a:rPr>
            </a:br>
            <a:r>
              <a:rPr lang="en-US" sz="1400" b="1" dirty="0">
                <a:solidFill>
                  <a:srgbClr val="000000"/>
                </a:solidFill>
                <a:latin typeface="Helvetica Neue"/>
              </a:rPr>
              <a:t>Node / Vertex</a:t>
            </a:r>
            <a:r>
              <a:rPr lang="en-US" sz="1400" dirty="0">
                <a:solidFill>
                  <a:srgbClr val="000000"/>
                </a:solidFill>
                <a:latin typeface="Helvetica Neue"/>
              </a:rPr>
              <a:t>: The entity of analysis which has a relationship. Node is used in the network context, vertex is used in the graph theory context, but both terms are often used interchangeably</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Link / Edge / Relationship</a:t>
            </a:r>
            <a:r>
              <a:rPr lang="en-US" sz="1400" dirty="0">
                <a:solidFill>
                  <a:srgbClr val="000000"/>
                </a:solidFill>
                <a:latin typeface="Helvetica Neue"/>
              </a:rPr>
              <a:t>: The connections between the nodes. Link is used in the network context, edge is used in the graph theory context, and all words are used </a:t>
            </a:r>
            <a:r>
              <a:rPr lang="en-US" sz="1400" dirty="0" err="1">
                <a:solidFill>
                  <a:srgbClr val="000000"/>
                </a:solidFill>
                <a:latin typeface="Helvetica Neue"/>
              </a:rPr>
              <a:t>interchangably</a:t>
            </a:r>
            <a:r>
              <a:rPr lang="en-US" sz="1400" dirty="0">
                <a:solidFill>
                  <a:srgbClr val="000000"/>
                </a:solidFill>
                <a:latin typeface="Helvetica Neue"/>
              </a:rPr>
              <a:t> with </a:t>
            </a:r>
            <a:r>
              <a:rPr lang="en-US" sz="1400" i="1" dirty="0">
                <a:solidFill>
                  <a:srgbClr val="000000"/>
                </a:solidFill>
                <a:latin typeface="Helvetica Neue"/>
              </a:rPr>
              <a:t>relationship</a:t>
            </a:r>
            <a:r>
              <a:rPr lang="en-US" sz="1400" dirty="0">
                <a:solidFill>
                  <a:srgbClr val="000000"/>
                </a:solidFill>
                <a:latin typeface="Helvetica Neue"/>
              </a:rPr>
              <a:t>.</a:t>
            </a:r>
          </a:p>
          <a:p>
            <a:endParaRPr lang="en-US" sz="1400" b="1" dirty="0" smtClean="0">
              <a:solidFill>
                <a:srgbClr val="000000"/>
              </a:solidFill>
              <a:latin typeface="Helvetica Neue"/>
            </a:endParaRPr>
          </a:p>
          <a:p>
            <a:r>
              <a:rPr lang="en-US" sz="1400" b="1" dirty="0" smtClean="0">
                <a:solidFill>
                  <a:srgbClr val="000000"/>
                </a:solidFill>
                <a:latin typeface="Helvetica Neue"/>
              </a:rPr>
              <a:t>Attributes</a:t>
            </a:r>
            <a:r>
              <a:rPr lang="en-US" sz="1400" dirty="0">
                <a:solidFill>
                  <a:srgbClr val="000000"/>
                </a:solidFill>
                <a:latin typeface="Helvetica Neue"/>
              </a:rPr>
              <a:t>: Both nodes and </a:t>
            </a:r>
            <a:r>
              <a:rPr lang="en-US" sz="1400" dirty="0" smtClean="0">
                <a:solidFill>
                  <a:srgbClr val="000000"/>
                </a:solidFill>
                <a:latin typeface="Helvetica Neue"/>
              </a:rPr>
              <a:t>links </a:t>
            </a:r>
            <a:r>
              <a:rPr lang="en-US" sz="1400" dirty="0">
                <a:solidFill>
                  <a:srgbClr val="000000"/>
                </a:solidFill>
                <a:latin typeface="Helvetica Neue"/>
              </a:rPr>
              <a:t>can store attributes, which contain additional data about that object</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Weight</a:t>
            </a:r>
            <a:r>
              <a:rPr lang="en-US" sz="1400" dirty="0">
                <a:solidFill>
                  <a:srgbClr val="000000"/>
                </a:solidFill>
                <a:latin typeface="Helvetica Neue"/>
              </a:rPr>
              <a:t>: A common </a:t>
            </a:r>
            <a:r>
              <a:rPr lang="en-US" sz="1400" i="1" dirty="0">
                <a:solidFill>
                  <a:srgbClr val="000000"/>
                </a:solidFill>
                <a:latin typeface="Helvetica Neue"/>
              </a:rPr>
              <a:t>attribute</a:t>
            </a:r>
            <a:r>
              <a:rPr lang="en-US" sz="1400" dirty="0">
                <a:solidFill>
                  <a:srgbClr val="000000"/>
                </a:solidFill>
                <a:latin typeface="Helvetica Neue"/>
              </a:rPr>
              <a:t> of </a:t>
            </a:r>
            <a:r>
              <a:rPr lang="en-US" sz="1400" dirty="0" smtClean="0">
                <a:solidFill>
                  <a:srgbClr val="000000"/>
                </a:solidFill>
                <a:latin typeface="Helvetica Neue"/>
              </a:rPr>
              <a:t>links, </a:t>
            </a:r>
            <a:r>
              <a:rPr lang="en-US" sz="1400" dirty="0">
                <a:solidFill>
                  <a:srgbClr val="000000"/>
                </a:solidFill>
                <a:latin typeface="Helvetica Neue"/>
              </a:rPr>
              <a:t>used to indicate </a:t>
            </a:r>
            <a:r>
              <a:rPr lang="en-US" sz="1400" i="1" dirty="0">
                <a:solidFill>
                  <a:srgbClr val="000000"/>
                </a:solidFill>
                <a:latin typeface="Helvetica Neue"/>
              </a:rPr>
              <a:t>strength</a:t>
            </a:r>
            <a:r>
              <a:rPr lang="en-US" sz="1400" dirty="0">
                <a:solidFill>
                  <a:srgbClr val="000000"/>
                </a:solidFill>
                <a:latin typeface="Helvetica Neue"/>
              </a:rPr>
              <a:t> or </a:t>
            </a:r>
            <a:r>
              <a:rPr lang="en-US" sz="1400" i="1" dirty="0">
                <a:solidFill>
                  <a:srgbClr val="000000"/>
                </a:solidFill>
                <a:latin typeface="Helvetica Neue"/>
              </a:rPr>
              <a:t>value</a:t>
            </a:r>
            <a:r>
              <a:rPr lang="en-US" sz="1400" dirty="0">
                <a:solidFill>
                  <a:srgbClr val="000000"/>
                </a:solidFill>
                <a:latin typeface="Helvetica Neue"/>
              </a:rPr>
              <a:t> of a relationship</a:t>
            </a:r>
            <a:r>
              <a:rPr lang="en-US" sz="1400" dirty="0" smtClean="0">
                <a:solidFill>
                  <a:srgbClr val="000000"/>
                </a:solidFill>
                <a:latin typeface="Helvetica Neue"/>
              </a:rPr>
              <a:t>.</a:t>
            </a:r>
          </a:p>
          <a:p>
            <a:endParaRPr lang="en-US" sz="1400" dirty="0">
              <a:solidFill>
                <a:srgbClr val="000000"/>
              </a:solidFill>
              <a:latin typeface="Helvetica Neue"/>
            </a:endParaRPr>
          </a:p>
          <a:p>
            <a:r>
              <a:rPr lang="en-US" sz="1400" b="1" dirty="0">
                <a:solidFill>
                  <a:srgbClr val="000000"/>
                </a:solidFill>
                <a:latin typeface="Helvetica Neue"/>
              </a:rPr>
              <a:t>Degree</a:t>
            </a:r>
            <a:r>
              <a:rPr lang="en-US" sz="1400" dirty="0">
                <a:solidFill>
                  <a:srgbClr val="000000"/>
                </a:solidFill>
                <a:latin typeface="Helvetica Neue"/>
              </a:rPr>
              <a:t>: Number of </a:t>
            </a:r>
            <a:r>
              <a:rPr lang="en-US" sz="1400" dirty="0" smtClean="0">
                <a:solidFill>
                  <a:srgbClr val="000000"/>
                </a:solidFill>
                <a:latin typeface="Helvetica Neue"/>
              </a:rPr>
              <a:t>links </a:t>
            </a:r>
            <a:r>
              <a:rPr lang="en-US" sz="1400" dirty="0">
                <a:solidFill>
                  <a:srgbClr val="000000"/>
                </a:solidFill>
                <a:latin typeface="Helvetica Neue"/>
              </a:rPr>
              <a:t>a node has.</a:t>
            </a:r>
            <a:endParaRPr lang="en-US" sz="1400" b="0" i="0" dirty="0">
              <a:solidFill>
                <a:srgbClr val="000000"/>
              </a:solidFill>
              <a:effectLst/>
              <a:latin typeface="Helvetica Neue"/>
            </a:endParaRPr>
          </a:p>
        </p:txBody>
      </p:sp>
    </p:spTree>
    <p:extLst>
      <p:ext uri="{BB962C8B-B14F-4D97-AF65-F5344CB8AC3E}">
        <p14:creationId xmlns:p14="http://schemas.microsoft.com/office/powerpoint/2010/main" val="416617753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Types</a:t>
            </a:r>
            <a:r>
              <a:rPr lang="de-DE" dirty="0" smtClean="0"/>
              <a:t> </a:t>
            </a:r>
            <a:r>
              <a:rPr lang="de-DE" dirty="0" err="1" smtClean="0"/>
              <a:t>of</a:t>
            </a:r>
            <a:r>
              <a:rPr lang="de-DE" dirty="0" smtClean="0"/>
              <a:t> </a:t>
            </a:r>
            <a:r>
              <a:rPr lang="de-DE" dirty="0" err="1" smtClean="0"/>
              <a:t>networks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11</a:t>
            </a:fld>
            <a:endParaRPr lang="en-GB" dirty="0"/>
          </a:p>
        </p:txBody>
      </p:sp>
      <p:pic>
        <p:nvPicPr>
          <p:cNvPr id="3" name="Grafik 2"/>
          <p:cNvPicPr>
            <a:picLocks noChangeAspect="1"/>
          </p:cNvPicPr>
          <p:nvPr/>
        </p:nvPicPr>
        <p:blipFill>
          <a:blip r:embed="rId3"/>
          <a:stretch>
            <a:fillRect/>
          </a:stretch>
        </p:blipFill>
        <p:spPr>
          <a:xfrm>
            <a:off x="2914846" y="2480315"/>
            <a:ext cx="3485954" cy="1179657"/>
          </a:xfrm>
          <a:prstGeom prst="rect">
            <a:avLst/>
          </a:prstGeom>
        </p:spPr>
      </p:pic>
      <p:sp>
        <p:nvSpPr>
          <p:cNvPr id="6" name="Rechteck 5"/>
          <p:cNvSpPr/>
          <p:nvPr/>
        </p:nvSpPr>
        <p:spPr>
          <a:xfrm>
            <a:off x="602342" y="1348012"/>
            <a:ext cx="8259807" cy="1015663"/>
          </a:xfrm>
          <a:prstGeom prst="rect">
            <a:avLst/>
          </a:prstGeom>
        </p:spPr>
        <p:txBody>
          <a:bodyPr wrap="square">
            <a:spAutoFit/>
          </a:bodyPr>
          <a:lstStyle/>
          <a:p>
            <a:r>
              <a:rPr lang="en-US" dirty="0" smtClean="0">
                <a:solidFill>
                  <a:srgbClr val="000000"/>
                </a:solidFill>
                <a:latin typeface="+mj-lt"/>
              </a:rPr>
              <a:t>Networks </a:t>
            </a:r>
            <a:r>
              <a:rPr lang="en-US" dirty="0">
                <a:solidFill>
                  <a:srgbClr val="000000"/>
                </a:solidFill>
                <a:latin typeface="+mj-lt"/>
              </a:rPr>
              <a:t>are typically classified based on the presence of </a:t>
            </a:r>
            <a:r>
              <a:rPr lang="en-US" b="1" dirty="0">
                <a:solidFill>
                  <a:srgbClr val="000000"/>
                </a:solidFill>
                <a:latin typeface="+mj-lt"/>
              </a:rPr>
              <a:t>weights</a:t>
            </a:r>
            <a:r>
              <a:rPr lang="en-US" dirty="0">
                <a:solidFill>
                  <a:srgbClr val="000000"/>
                </a:solidFill>
                <a:latin typeface="+mj-lt"/>
              </a:rPr>
              <a:t> and </a:t>
            </a:r>
            <a:r>
              <a:rPr lang="en-US" b="1" dirty="0">
                <a:solidFill>
                  <a:srgbClr val="000000"/>
                </a:solidFill>
                <a:latin typeface="+mj-lt"/>
              </a:rPr>
              <a:t>direction</a:t>
            </a:r>
            <a:r>
              <a:rPr lang="en-US" dirty="0">
                <a:solidFill>
                  <a:srgbClr val="000000"/>
                </a:solidFill>
                <a:latin typeface="+mj-lt"/>
              </a:rPr>
              <a:t> attached to the </a:t>
            </a:r>
            <a:r>
              <a:rPr lang="en-US" dirty="0" smtClean="0">
                <a:solidFill>
                  <a:srgbClr val="000000"/>
                </a:solidFill>
                <a:latin typeface="+mj-lt"/>
              </a:rPr>
              <a:t>links </a:t>
            </a:r>
            <a:r>
              <a:rPr lang="en-US" dirty="0">
                <a:solidFill>
                  <a:srgbClr val="000000"/>
                </a:solidFill>
                <a:latin typeface="+mj-lt"/>
              </a:rPr>
              <a:t>in a graph. The table below covers what we call each type of graph:</a:t>
            </a:r>
            <a:endParaRPr lang="de-DE" dirty="0">
              <a:latin typeface="+mj-lt"/>
            </a:endParaRPr>
          </a:p>
        </p:txBody>
      </p:sp>
      <p:sp>
        <p:nvSpPr>
          <p:cNvPr id="9" name="Rechteck 8"/>
          <p:cNvSpPr/>
          <p:nvPr/>
        </p:nvSpPr>
        <p:spPr>
          <a:xfrm>
            <a:off x="720000" y="4242246"/>
            <a:ext cx="3885311" cy="1200329"/>
          </a:xfrm>
          <a:prstGeom prst="rect">
            <a:avLst/>
          </a:prstGeom>
        </p:spPr>
        <p:txBody>
          <a:bodyPr wrap="square">
            <a:spAutoFit/>
          </a:bodyPr>
          <a:lstStyle/>
          <a:p>
            <a:r>
              <a:rPr lang="en-US" sz="1800" b="1" dirty="0">
                <a:solidFill>
                  <a:srgbClr val="000000"/>
                </a:solidFill>
                <a:latin typeface="+mj-lt"/>
              </a:rPr>
              <a:t>Additional flavors</a:t>
            </a:r>
            <a:r>
              <a:rPr lang="en-US" sz="1800" dirty="0">
                <a:solidFill>
                  <a:srgbClr val="000000"/>
                </a:solidFill>
                <a:latin typeface="+mj-lt"/>
              </a:rPr>
              <a:t>: parallel </a:t>
            </a:r>
            <a:r>
              <a:rPr lang="en-US" sz="1800" dirty="0" smtClean="0">
                <a:solidFill>
                  <a:srgbClr val="000000"/>
                </a:solidFill>
                <a:latin typeface="+mj-lt"/>
              </a:rPr>
              <a:t>links, </a:t>
            </a:r>
            <a:r>
              <a:rPr lang="en-US" sz="1800" dirty="0">
                <a:solidFill>
                  <a:srgbClr val="000000"/>
                </a:solidFill>
                <a:latin typeface="+mj-lt"/>
              </a:rPr>
              <a:t>self-loops, </a:t>
            </a:r>
            <a:r>
              <a:rPr lang="en-US" sz="1800" i="1" dirty="0">
                <a:solidFill>
                  <a:srgbClr val="000000"/>
                </a:solidFill>
                <a:latin typeface="+mj-lt"/>
              </a:rPr>
              <a:t>n</a:t>
            </a:r>
            <a:r>
              <a:rPr lang="en-US" sz="1800" dirty="0">
                <a:solidFill>
                  <a:srgbClr val="000000"/>
                </a:solidFill>
                <a:latin typeface="+mj-lt"/>
              </a:rPr>
              <a:t>-partite </a:t>
            </a:r>
            <a:r>
              <a:rPr lang="en-US" sz="1800" dirty="0" smtClean="0">
                <a:solidFill>
                  <a:srgbClr val="000000"/>
                </a:solidFill>
                <a:latin typeface="+mj-lt"/>
              </a:rPr>
              <a:t>graphs</a:t>
            </a:r>
          </a:p>
          <a:p>
            <a:endParaRPr lang="en-US" sz="1800" dirty="0">
              <a:solidFill>
                <a:srgbClr val="000000"/>
              </a:solidFill>
              <a:latin typeface="+mj-lt"/>
            </a:endParaRPr>
          </a:p>
          <a:p>
            <a:r>
              <a:rPr lang="en-US" sz="1800" dirty="0" smtClean="0">
                <a:solidFill>
                  <a:srgbClr val="000000"/>
                </a:solidFill>
                <a:latin typeface="+mj-lt"/>
              </a:rPr>
              <a:t>In this context:</a:t>
            </a:r>
            <a:endParaRPr lang="de-DE" sz="1800" dirty="0">
              <a:latin typeface="+mj-lt"/>
            </a:endParaRPr>
          </a:p>
        </p:txBody>
      </p:sp>
      <p:sp>
        <p:nvSpPr>
          <p:cNvPr id="10" name="Rechteck 9"/>
          <p:cNvSpPr/>
          <p:nvPr/>
        </p:nvSpPr>
        <p:spPr>
          <a:xfrm>
            <a:off x="810471" y="5530696"/>
            <a:ext cx="7815944" cy="646331"/>
          </a:xfrm>
          <a:prstGeom prst="rect">
            <a:avLst/>
          </a:prstGeom>
          <a:solidFill>
            <a:schemeClr val="accent1"/>
          </a:solidFill>
        </p:spPr>
        <p:txBody>
          <a:bodyPr wrap="square">
            <a:spAutoFit/>
          </a:bodyPr>
          <a:lstStyle/>
          <a:p>
            <a:r>
              <a:rPr lang="en-US" sz="1800" dirty="0">
                <a:solidFill>
                  <a:srgbClr val="000000"/>
                </a:solidFill>
                <a:latin typeface="+mj-lt"/>
              </a:rPr>
              <a:t>We are talking about a(n) </a:t>
            </a:r>
            <a:r>
              <a:rPr lang="en-US" sz="1800" b="1" dirty="0">
                <a:solidFill>
                  <a:srgbClr val="000000"/>
                </a:solidFill>
                <a:latin typeface="+mj-lt"/>
              </a:rPr>
              <a:t>[unweighted/weighted]</a:t>
            </a:r>
            <a:r>
              <a:rPr lang="en-US" sz="1800" dirty="0">
                <a:solidFill>
                  <a:srgbClr val="000000"/>
                </a:solidFill>
                <a:latin typeface="+mj-lt"/>
              </a:rPr>
              <a:t> </a:t>
            </a:r>
            <a:r>
              <a:rPr lang="en-US" sz="1800" b="1" dirty="0">
                <a:solidFill>
                  <a:srgbClr val="000000"/>
                </a:solidFill>
                <a:latin typeface="+mj-lt"/>
              </a:rPr>
              <a:t>[undirected/directed]</a:t>
            </a:r>
            <a:r>
              <a:rPr lang="en-US" sz="1800" dirty="0">
                <a:solidFill>
                  <a:srgbClr val="000000"/>
                </a:solidFill>
                <a:latin typeface="+mj-lt"/>
              </a:rPr>
              <a:t> graph (with </a:t>
            </a:r>
            <a:r>
              <a:rPr lang="en-US" sz="1800" b="1" dirty="0">
                <a:solidFill>
                  <a:srgbClr val="000000"/>
                </a:solidFill>
                <a:latin typeface="+mj-lt"/>
              </a:rPr>
              <a:t>[parallel edges | self loops]</a:t>
            </a:r>
            <a:r>
              <a:rPr lang="en-US" sz="1800" dirty="0">
                <a:solidFill>
                  <a:srgbClr val="000000"/>
                </a:solidFill>
                <a:latin typeface="+mj-lt"/>
              </a:rPr>
              <a:t>).</a:t>
            </a:r>
            <a:endParaRPr lang="de-DE" sz="1800" dirty="0">
              <a:latin typeface="+mj-lt"/>
            </a:endParaRPr>
          </a:p>
        </p:txBody>
      </p:sp>
    </p:spTree>
    <p:extLst>
      <p:ext uri="{BB962C8B-B14F-4D97-AF65-F5344CB8AC3E}">
        <p14:creationId xmlns:p14="http://schemas.microsoft.com/office/powerpoint/2010/main" val="219921368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b="1" dirty="0" smtClean="0">
                <a:solidFill>
                  <a:srgbClr val="82B000"/>
                </a:solidFill>
              </a:rPr>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12</a:t>
            </a:fld>
            <a:endParaRPr lang="en-GB" dirty="0"/>
          </a:p>
        </p:txBody>
      </p:sp>
    </p:spTree>
    <p:extLst>
      <p:ext uri="{BB962C8B-B14F-4D97-AF65-F5344CB8AC3E}">
        <p14:creationId xmlns:p14="http://schemas.microsoft.com/office/powerpoint/2010/main" val="356780915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Creating</a:t>
            </a:r>
            <a:r>
              <a:rPr lang="de-DE" dirty="0" smtClean="0"/>
              <a:t> a </a:t>
            </a:r>
            <a:r>
              <a:rPr lang="de-DE" dirty="0" err="1" smtClean="0"/>
              <a:t>graph</a:t>
            </a:r>
            <a:r>
              <a:rPr lang="de-DE" dirty="0" smtClean="0"/>
              <a:t>… in </a:t>
            </a:r>
            <a:r>
              <a:rPr lang="de-DE" dirty="0" err="1" smtClean="0"/>
              <a:t>Gephi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13</a:t>
            </a:fld>
            <a:endParaRPr lang="en-GB" dirty="0"/>
          </a:p>
        </p:txBody>
      </p:sp>
      <p:pic>
        <p:nvPicPr>
          <p:cNvPr id="4" name="Grafik 3"/>
          <p:cNvPicPr>
            <a:picLocks noChangeAspect="1"/>
          </p:cNvPicPr>
          <p:nvPr/>
        </p:nvPicPr>
        <p:blipFill>
          <a:blip r:embed="rId3"/>
          <a:stretch>
            <a:fillRect/>
          </a:stretch>
        </p:blipFill>
        <p:spPr>
          <a:xfrm>
            <a:off x="954516" y="1422398"/>
            <a:ext cx="7547633" cy="4586515"/>
          </a:xfrm>
          <a:prstGeom prst="rect">
            <a:avLst/>
          </a:prstGeom>
        </p:spPr>
      </p:pic>
    </p:spTree>
    <p:extLst>
      <p:ext uri="{BB962C8B-B14F-4D97-AF65-F5344CB8AC3E}">
        <p14:creationId xmlns:p14="http://schemas.microsoft.com/office/powerpoint/2010/main" val="306942187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a:t>
            </a:r>
            <a:r>
              <a:rPr lang="de-DE" dirty="0" err="1" smtClean="0"/>
              <a:t>nodes</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14</a:t>
            </a:fld>
            <a:endParaRPr lang="en-GB" dirty="0"/>
          </a:p>
        </p:txBody>
      </p:sp>
      <p:pic>
        <p:nvPicPr>
          <p:cNvPr id="5" name="Grafik 4"/>
          <p:cNvPicPr>
            <a:picLocks noChangeAspect="1"/>
          </p:cNvPicPr>
          <p:nvPr/>
        </p:nvPicPr>
        <p:blipFill>
          <a:blip r:embed="rId3"/>
          <a:stretch>
            <a:fillRect/>
          </a:stretch>
        </p:blipFill>
        <p:spPr>
          <a:xfrm>
            <a:off x="720000" y="1322737"/>
            <a:ext cx="7400466" cy="4970462"/>
          </a:xfrm>
          <a:prstGeom prst="rect">
            <a:avLst/>
          </a:prstGeom>
        </p:spPr>
      </p:pic>
      <p:sp>
        <p:nvSpPr>
          <p:cNvPr id="8" name="Abgerundetes Rechteck 7"/>
          <p:cNvSpPr/>
          <p:nvPr/>
        </p:nvSpPr>
        <p:spPr bwMode="auto">
          <a:xfrm>
            <a:off x="1879600" y="2616200"/>
            <a:ext cx="1117600" cy="8636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2662682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links…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15</a:t>
            </a:fld>
            <a:endParaRPr lang="en-GB" dirty="0"/>
          </a:p>
        </p:txBody>
      </p:sp>
      <p:pic>
        <p:nvPicPr>
          <p:cNvPr id="3" name="Grafik 2"/>
          <p:cNvPicPr>
            <a:picLocks noChangeAspect="1"/>
          </p:cNvPicPr>
          <p:nvPr/>
        </p:nvPicPr>
        <p:blipFill>
          <a:blip r:embed="rId3"/>
          <a:stretch>
            <a:fillRect/>
          </a:stretch>
        </p:blipFill>
        <p:spPr>
          <a:xfrm>
            <a:off x="720000" y="1358900"/>
            <a:ext cx="7065100" cy="4745216"/>
          </a:xfrm>
          <a:prstGeom prst="rect">
            <a:avLst/>
          </a:prstGeom>
        </p:spPr>
      </p:pic>
      <p:sp>
        <p:nvSpPr>
          <p:cNvPr id="6" name="Abgerundetes Rechteck 5"/>
          <p:cNvSpPr/>
          <p:nvPr/>
        </p:nvSpPr>
        <p:spPr bwMode="auto">
          <a:xfrm>
            <a:off x="1879600" y="2616200"/>
            <a:ext cx="1117600" cy="8636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42231018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Adding</a:t>
            </a:r>
            <a:r>
              <a:rPr lang="de-DE" dirty="0" smtClean="0"/>
              <a:t> </a:t>
            </a:r>
            <a:r>
              <a:rPr lang="de-DE" dirty="0" err="1" smtClean="0"/>
              <a:t>and</a:t>
            </a:r>
            <a:r>
              <a:rPr lang="de-DE" dirty="0" smtClean="0"/>
              <a:t> </a:t>
            </a:r>
            <a:r>
              <a:rPr lang="de-DE" dirty="0" err="1" smtClean="0"/>
              <a:t>inspecting</a:t>
            </a:r>
            <a:r>
              <a:rPr lang="de-DE" dirty="0" smtClean="0"/>
              <a:t> </a:t>
            </a:r>
            <a:r>
              <a:rPr lang="de-DE" dirty="0" err="1" smtClean="0"/>
              <a:t>attributes</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16</a:t>
            </a:fld>
            <a:endParaRPr lang="en-GB" dirty="0"/>
          </a:p>
        </p:txBody>
      </p:sp>
      <p:pic>
        <p:nvPicPr>
          <p:cNvPr id="4" name="Grafik 3"/>
          <p:cNvPicPr>
            <a:picLocks noChangeAspect="1"/>
          </p:cNvPicPr>
          <p:nvPr/>
        </p:nvPicPr>
        <p:blipFill>
          <a:blip r:embed="rId3"/>
          <a:stretch>
            <a:fillRect/>
          </a:stretch>
        </p:blipFill>
        <p:spPr>
          <a:xfrm>
            <a:off x="720000" y="1310870"/>
            <a:ext cx="6455500" cy="4362324"/>
          </a:xfrm>
          <a:prstGeom prst="rect">
            <a:avLst/>
          </a:prstGeom>
        </p:spPr>
      </p:pic>
      <p:sp>
        <p:nvSpPr>
          <p:cNvPr id="9" name="Rechteck 8"/>
          <p:cNvSpPr/>
          <p:nvPr/>
        </p:nvSpPr>
        <p:spPr>
          <a:xfrm>
            <a:off x="720000" y="5904064"/>
            <a:ext cx="4762500" cy="369332"/>
          </a:xfrm>
          <a:prstGeom prst="rect">
            <a:avLst/>
          </a:prstGeom>
        </p:spPr>
        <p:txBody>
          <a:bodyPr wrap="square">
            <a:spAutoFit/>
          </a:bodyPr>
          <a:lstStyle/>
          <a:p>
            <a:r>
              <a:rPr lang="en-US" sz="1800" dirty="0" smtClean="0">
                <a:solidFill>
                  <a:srgbClr val="000000"/>
                </a:solidFill>
                <a:latin typeface="+mj-lt"/>
              </a:rPr>
              <a:t>This is to be done in the data laboratory.</a:t>
            </a:r>
            <a:endParaRPr lang="de-DE" sz="1800" dirty="0">
              <a:latin typeface="+mj-lt"/>
            </a:endParaRPr>
          </a:p>
        </p:txBody>
      </p:sp>
    </p:spTree>
    <p:extLst>
      <p:ext uri="{BB962C8B-B14F-4D97-AF65-F5344CB8AC3E}">
        <p14:creationId xmlns:p14="http://schemas.microsoft.com/office/powerpoint/2010/main" val="85704880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a:xfrm>
            <a:off x="720000" y="1485900"/>
            <a:ext cx="7560000" cy="4931074"/>
          </a:xfrm>
        </p:spPr>
        <p:txBody>
          <a:bodyPr/>
          <a:lstStyle/>
          <a:p>
            <a:pPr marL="0" indent="0">
              <a:buNone/>
            </a:pPr>
            <a:r>
              <a:rPr lang="de-DE" sz="1800" dirty="0" smtClean="0"/>
              <a:t>Data </a:t>
            </a:r>
            <a:r>
              <a:rPr lang="de-DE" sz="1800" dirty="0" err="1" smtClean="0"/>
              <a:t>for</a:t>
            </a:r>
            <a:r>
              <a:rPr lang="de-DE" sz="1800" dirty="0" smtClean="0"/>
              <a:t> </a:t>
            </a:r>
            <a:r>
              <a:rPr lang="de-DE" sz="1800" dirty="0" err="1" smtClean="0"/>
              <a:t>graphs</a:t>
            </a:r>
            <a:r>
              <a:rPr lang="de-DE" sz="1800" dirty="0" smtClean="0"/>
              <a:t> </a:t>
            </a:r>
            <a:r>
              <a:rPr lang="de-DE" sz="1800" dirty="0" err="1" smtClean="0"/>
              <a:t>and</a:t>
            </a:r>
            <a:r>
              <a:rPr lang="de-DE" sz="1800" dirty="0" smtClean="0"/>
              <a:t> </a:t>
            </a:r>
            <a:r>
              <a:rPr lang="de-DE" sz="1800" dirty="0" err="1" smtClean="0"/>
              <a:t>networks</a:t>
            </a:r>
            <a:r>
              <a:rPr lang="de-DE" sz="1800" dirty="0" smtClean="0"/>
              <a:t> </a:t>
            </a:r>
            <a:r>
              <a:rPr lang="de-DE" sz="1800" dirty="0" err="1" smtClean="0"/>
              <a:t>comes</a:t>
            </a:r>
            <a:r>
              <a:rPr lang="de-DE" sz="1800" dirty="0" smtClean="0"/>
              <a:t> in </a:t>
            </a:r>
            <a:r>
              <a:rPr lang="de-DE" sz="1800" dirty="0" err="1" smtClean="0"/>
              <a:t>many</a:t>
            </a:r>
            <a:r>
              <a:rPr lang="de-DE" sz="1800" dirty="0" smtClean="0"/>
              <a:t> different </a:t>
            </a:r>
            <a:r>
              <a:rPr lang="de-DE" sz="1800" dirty="0" err="1" smtClean="0"/>
              <a:t>representations</a:t>
            </a:r>
            <a:r>
              <a:rPr lang="de-DE" sz="1800" dirty="0" smtClean="0"/>
              <a:t>.</a:t>
            </a:r>
          </a:p>
          <a:p>
            <a:pPr marL="0" indent="0">
              <a:buNone/>
            </a:pPr>
            <a:endParaRPr lang="de-DE" sz="1800" b="1" dirty="0" smtClean="0"/>
          </a:p>
          <a:p>
            <a:r>
              <a:rPr lang="de-DE" sz="1800" b="1" dirty="0" err="1" smtClean="0"/>
              <a:t>Representations</a:t>
            </a:r>
            <a:r>
              <a:rPr lang="de-DE" sz="1800" b="1" dirty="0" smtClean="0"/>
              <a:t>:</a:t>
            </a:r>
          </a:p>
          <a:p>
            <a:pPr lvl="1"/>
            <a:r>
              <a:rPr lang="de-DE" sz="1800" dirty="0" smtClean="0"/>
              <a:t>Link </a:t>
            </a:r>
            <a:r>
              <a:rPr lang="de-DE" sz="1800" dirty="0" err="1" smtClean="0"/>
              <a:t>list</a:t>
            </a:r>
            <a:endParaRPr lang="de-DE" sz="1800" dirty="0" smtClean="0"/>
          </a:p>
          <a:p>
            <a:pPr lvl="1"/>
            <a:r>
              <a:rPr lang="de-DE" sz="1800" dirty="0" err="1" smtClean="0"/>
              <a:t>Adjacency</a:t>
            </a:r>
            <a:r>
              <a:rPr lang="de-DE" sz="1800" dirty="0" smtClean="0"/>
              <a:t> </a:t>
            </a:r>
            <a:r>
              <a:rPr lang="de-DE" sz="1800" dirty="0" err="1" smtClean="0"/>
              <a:t>matric</a:t>
            </a:r>
            <a:endParaRPr lang="de-DE" sz="1800" dirty="0" smtClean="0"/>
          </a:p>
          <a:p>
            <a:pPr lvl="1"/>
            <a:r>
              <a:rPr lang="de-DE" sz="1800" dirty="0" smtClean="0"/>
              <a:t>…</a:t>
            </a:r>
            <a:endParaRPr lang="de-DE" sz="1800" dirty="0"/>
          </a:p>
          <a:p>
            <a:pPr lvl="1"/>
            <a:endParaRPr lang="de-DE" sz="1800" dirty="0" smtClean="0"/>
          </a:p>
          <a:p>
            <a:pPr marL="57150" indent="0">
              <a:buNone/>
            </a:pPr>
            <a:r>
              <a:rPr lang="de-DE" sz="1800" b="1" dirty="0" smtClean="0"/>
              <a:t>Note: </a:t>
            </a:r>
            <a:r>
              <a:rPr lang="de-DE" sz="1800" dirty="0" err="1" smtClean="0"/>
              <a:t>representations</a:t>
            </a:r>
            <a:r>
              <a:rPr lang="de-DE" sz="1800" dirty="0" smtClean="0"/>
              <a:t> </a:t>
            </a:r>
            <a:r>
              <a:rPr lang="de-DE" sz="1800" dirty="0" err="1" smtClean="0"/>
              <a:t>are</a:t>
            </a:r>
            <a:r>
              <a:rPr lang="de-DE" sz="1800" dirty="0" smtClean="0"/>
              <a:t> </a:t>
            </a:r>
            <a:r>
              <a:rPr lang="de-DE" sz="1800" dirty="0" err="1" smtClean="0"/>
              <a:t>related</a:t>
            </a:r>
            <a:r>
              <a:rPr lang="de-DE" sz="1800" dirty="0" smtClean="0"/>
              <a:t> </a:t>
            </a:r>
            <a:r>
              <a:rPr lang="de-DE" sz="1800" dirty="0" err="1" smtClean="0"/>
              <a:t>to</a:t>
            </a:r>
            <a:r>
              <a:rPr lang="de-DE" sz="1800" dirty="0" smtClean="0"/>
              <a:t>, but </a:t>
            </a:r>
            <a:r>
              <a:rPr lang="de-DE" sz="1800" dirty="0" err="1" smtClean="0"/>
              <a:t>distinct</a:t>
            </a:r>
            <a:r>
              <a:rPr lang="de-DE" sz="1800" dirty="0" smtClean="0"/>
              <a:t> </a:t>
            </a:r>
            <a:r>
              <a:rPr lang="de-DE" sz="1800" dirty="0" err="1" smtClean="0"/>
              <a:t>from</a:t>
            </a:r>
            <a:r>
              <a:rPr lang="de-DE" sz="1800" dirty="0" smtClean="0"/>
              <a:t>, </a:t>
            </a:r>
            <a:r>
              <a:rPr lang="de-DE" sz="1800" dirty="0" err="1" smtClean="0"/>
              <a:t>the</a:t>
            </a:r>
            <a:r>
              <a:rPr lang="de-DE" sz="1800" dirty="0" smtClean="0"/>
              <a:t> </a:t>
            </a:r>
            <a:r>
              <a:rPr lang="de-DE" sz="1800" dirty="0" err="1" smtClean="0"/>
              <a:t>storage</a:t>
            </a:r>
            <a:r>
              <a:rPr lang="de-DE" sz="1800" dirty="0" smtClean="0"/>
              <a:t> </a:t>
            </a:r>
            <a:r>
              <a:rPr lang="de-DE" sz="1800" dirty="0" err="1" smtClean="0"/>
              <a:t>format</a:t>
            </a:r>
            <a:r>
              <a:rPr lang="de-DE" sz="1800" dirty="0" smtClean="0"/>
              <a:t>. </a:t>
            </a:r>
            <a:r>
              <a:rPr lang="de-DE" sz="1800" dirty="0" err="1" smtClean="0"/>
              <a:t>We</a:t>
            </a:r>
            <a:r>
              <a:rPr lang="de-DE" sz="1800" dirty="0" smtClean="0"/>
              <a:t> will </a:t>
            </a:r>
            <a:r>
              <a:rPr lang="de-DE" sz="1800" dirty="0" err="1" smtClean="0"/>
              <a:t>use</a:t>
            </a:r>
            <a:r>
              <a:rPr lang="de-DE" sz="1800" dirty="0" smtClean="0"/>
              <a:t> </a:t>
            </a:r>
            <a:r>
              <a:rPr lang="de-DE" sz="1800" dirty="0" err="1" smtClean="0">
                <a:latin typeface="Courier New" panose="02070309020205020404" pitchFamily="49" charset="0"/>
                <a:cs typeface="Courier New" panose="02070309020205020404" pitchFamily="49" charset="0"/>
              </a:rPr>
              <a:t>csv</a:t>
            </a:r>
            <a:r>
              <a:rPr lang="de-DE" sz="1800" dirty="0" smtClean="0">
                <a:latin typeface="Courier New" panose="02070309020205020404" pitchFamily="49" charset="0"/>
                <a:cs typeface="Courier New" panose="02070309020205020404" pitchFamily="49" charset="0"/>
              </a:rPr>
              <a:t>-files</a:t>
            </a:r>
            <a:r>
              <a:rPr lang="de-DE" sz="1800" dirty="0" smtClean="0"/>
              <a:t> </a:t>
            </a:r>
            <a:r>
              <a:rPr lang="de-DE" sz="1800" dirty="0" err="1" smtClean="0"/>
              <a:t>for</a:t>
            </a:r>
            <a:r>
              <a:rPr lang="de-DE" sz="1800" dirty="0" smtClean="0"/>
              <a:t> link </a:t>
            </a:r>
            <a:r>
              <a:rPr lang="de-DE" sz="1800" dirty="0" err="1" smtClean="0"/>
              <a:t>lists</a:t>
            </a:r>
            <a:r>
              <a:rPr lang="de-DE" sz="1800" dirty="0" smtClean="0"/>
              <a:t> </a:t>
            </a:r>
            <a:r>
              <a:rPr lang="de-DE" sz="1800" dirty="0" err="1" smtClean="0"/>
              <a:t>and</a:t>
            </a:r>
            <a:r>
              <a:rPr lang="de-DE" sz="1800" dirty="0" smtClean="0"/>
              <a:t> </a:t>
            </a:r>
            <a:r>
              <a:rPr lang="de-DE" sz="1800" dirty="0" smtClean="0">
                <a:latin typeface="Courier New" panose="02070309020205020404" pitchFamily="49" charset="0"/>
                <a:cs typeface="Courier New" panose="02070309020205020404" pitchFamily="49" charset="0"/>
              </a:rPr>
              <a:t>.dl </a:t>
            </a:r>
            <a:r>
              <a:rPr lang="de-DE" sz="1800" dirty="0" err="1" smtClean="0"/>
              <a:t>for</a:t>
            </a:r>
            <a:r>
              <a:rPr lang="de-DE" sz="1800" dirty="0" smtClean="0"/>
              <a:t> </a:t>
            </a:r>
            <a:r>
              <a:rPr lang="de-DE" sz="1800" dirty="0" err="1" smtClean="0"/>
              <a:t>adjanceny</a:t>
            </a:r>
            <a:r>
              <a:rPr lang="de-DE" sz="1800" dirty="0" smtClean="0"/>
              <a:t> </a:t>
            </a:r>
            <a:r>
              <a:rPr lang="de-DE" sz="1800" dirty="0" err="1" smtClean="0"/>
              <a:t>matrices</a:t>
            </a:r>
            <a:r>
              <a:rPr lang="de-DE" sz="1800" dirty="0" smtClean="0"/>
              <a:t>.</a:t>
            </a:r>
          </a:p>
          <a:p>
            <a:pPr marL="57150" indent="0">
              <a:buNone/>
            </a:pPr>
            <a:r>
              <a:rPr lang="de-DE" sz="1800" dirty="0" smtClean="0"/>
              <a:t/>
            </a:r>
            <a:br>
              <a:rPr lang="de-DE" sz="1800" dirty="0" smtClean="0"/>
            </a:br>
            <a:r>
              <a:rPr lang="de-DE" sz="1800" dirty="0" err="1" smtClean="0"/>
              <a:t>There</a:t>
            </a:r>
            <a:r>
              <a:rPr lang="de-DE" sz="1800" dirty="0" smtClean="0"/>
              <a:t> </a:t>
            </a:r>
            <a:r>
              <a:rPr lang="de-DE" sz="1800" dirty="0" err="1" smtClean="0"/>
              <a:t>are</a:t>
            </a:r>
            <a:r>
              <a:rPr lang="de-DE" sz="1800" dirty="0" smtClean="0"/>
              <a:t> </a:t>
            </a:r>
            <a:r>
              <a:rPr lang="de-DE" sz="1800" dirty="0" err="1" smtClean="0"/>
              <a:t>several</a:t>
            </a:r>
            <a:r>
              <a:rPr lang="de-DE" sz="1800" dirty="0" smtClean="0"/>
              <a:t> </a:t>
            </a:r>
            <a:r>
              <a:rPr lang="de-DE" sz="1800" dirty="0" err="1" smtClean="0"/>
              <a:t>other</a:t>
            </a:r>
            <a:r>
              <a:rPr lang="de-DE" sz="1800" dirty="0" smtClean="0"/>
              <a:t> </a:t>
            </a:r>
            <a:r>
              <a:rPr lang="de-DE" sz="1800" dirty="0" err="1" smtClean="0"/>
              <a:t>formats</a:t>
            </a:r>
            <a:r>
              <a:rPr lang="de-DE" sz="1800" dirty="0" smtClean="0"/>
              <a:t> </a:t>
            </a:r>
            <a:r>
              <a:rPr lang="de-DE" sz="1800" dirty="0" err="1" smtClean="0"/>
              <a:t>that</a:t>
            </a:r>
            <a:r>
              <a:rPr lang="de-DE" sz="1800" dirty="0" smtClean="0"/>
              <a:t> </a:t>
            </a:r>
            <a:r>
              <a:rPr lang="de-DE" sz="1800" dirty="0" err="1" smtClean="0"/>
              <a:t>we</a:t>
            </a:r>
            <a:r>
              <a:rPr lang="de-DE" sz="1800" dirty="0" smtClean="0"/>
              <a:t> </a:t>
            </a:r>
            <a:r>
              <a:rPr lang="de-DE" sz="1800" dirty="0" err="1" smtClean="0"/>
              <a:t>briefly</a:t>
            </a:r>
            <a:r>
              <a:rPr lang="de-DE" sz="1800" dirty="0" smtClean="0"/>
              <a:t> </a:t>
            </a:r>
            <a:r>
              <a:rPr lang="de-DE" sz="1800" dirty="0" err="1" smtClean="0"/>
              <a:t>touch</a:t>
            </a:r>
            <a:r>
              <a:rPr lang="de-DE" sz="1800" dirty="0" smtClean="0"/>
              <a:t> upon such </a:t>
            </a:r>
            <a:r>
              <a:rPr lang="de-DE" sz="1800" dirty="0" err="1" smtClean="0"/>
              <a:t>as</a:t>
            </a:r>
            <a:r>
              <a:rPr lang="de-DE" sz="1800" dirty="0" smtClean="0"/>
              <a:t> .</a:t>
            </a:r>
            <a:r>
              <a:rPr lang="de-DE" sz="1800" dirty="0" err="1" smtClean="0">
                <a:latin typeface="Courier New" panose="02070309020205020404" pitchFamily="49" charset="0"/>
                <a:cs typeface="Courier New" panose="02070309020205020404" pitchFamily="49" charset="0"/>
              </a:rPr>
              <a:t>gexf</a:t>
            </a:r>
            <a:r>
              <a:rPr lang="de-DE" sz="1800" dirty="0" smtClean="0"/>
              <a:t>, .</a:t>
            </a:r>
            <a:r>
              <a:rPr lang="de-DE" sz="1800" dirty="0" err="1" smtClean="0">
                <a:latin typeface="Courier New" panose="02070309020205020404" pitchFamily="49" charset="0"/>
                <a:cs typeface="Courier New" panose="02070309020205020404" pitchFamily="49" charset="0"/>
              </a:rPr>
              <a:t>graphml</a:t>
            </a:r>
            <a:r>
              <a:rPr lang="de-DE" sz="1800" dirty="0" smtClean="0"/>
              <a:t>, </a:t>
            </a:r>
            <a:r>
              <a:rPr lang="de-DE" sz="1800" dirty="0" err="1" smtClean="0"/>
              <a:t>and</a:t>
            </a:r>
            <a:r>
              <a:rPr lang="de-DE" sz="1800" dirty="0" smtClean="0"/>
              <a:t> </a:t>
            </a:r>
            <a:r>
              <a:rPr lang="de-DE" sz="1800" dirty="0" smtClean="0">
                <a:latin typeface="Courier New" panose="02070309020205020404" pitchFamily="49" charset="0"/>
                <a:cs typeface="Courier New" panose="02070309020205020404" pitchFamily="49" charset="0"/>
              </a:rPr>
              <a:t>.</a:t>
            </a:r>
            <a:r>
              <a:rPr lang="de-DE" sz="1800" dirty="0" err="1" smtClean="0">
                <a:latin typeface="Courier New" panose="02070309020205020404" pitchFamily="49" charset="0"/>
                <a:cs typeface="Courier New" panose="02070309020205020404" pitchFamily="49" charset="0"/>
              </a:rPr>
              <a:t>gephi</a:t>
            </a:r>
            <a:r>
              <a:rPr lang="de-DE" sz="1800" dirty="0" smtClean="0"/>
              <a:t>.</a:t>
            </a:r>
          </a:p>
          <a:p>
            <a:pPr marL="457200" lvl="1" indent="0">
              <a:buNone/>
            </a:pPr>
            <a:endParaRPr lang="de-DE" sz="1800" dirty="0"/>
          </a:p>
        </p:txBody>
      </p:sp>
      <p:sp>
        <p:nvSpPr>
          <p:cNvPr id="2" name="Titel 1"/>
          <p:cNvSpPr>
            <a:spLocks noGrp="1"/>
          </p:cNvSpPr>
          <p:nvPr>
            <p:ph type="title"/>
          </p:nvPr>
        </p:nvSpPr>
        <p:spPr/>
        <p:txBody>
          <a:bodyPr/>
          <a:lstStyle/>
          <a:p>
            <a:r>
              <a:rPr lang="de-DE" dirty="0" smtClean="0"/>
              <a:t>Reading in different </a:t>
            </a:r>
            <a:r>
              <a:rPr lang="de-DE" dirty="0" err="1" smtClean="0"/>
              <a:t>representations</a:t>
            </a:r>
            <a:r>
              <a:rPr lang="de-DE" dirty="0" smtClean="0"/>
              <a:t> </a:t>
            </a:r>
            <a:r>
              <a:rPr lang="de-DE" dirty="0" err="1" smtClean="0"/>
              <a:t>of</a:t>
            </a:r>
            <a:r>
              <a:rPr lang="de-DE" dirty="0" smtClean="0"/>
              <a:t> </a:t>
            </a:r>
            <a:r>
              <a:rPr lang="de-DE" dirty="0" err="1" smtClean="0"/>
              <a:t>graphs</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17</a:t>
            </a:fld>
            <a:endParaRPr lang="en-GB" dirty="0"/>
          </a:p>
        </p:txBody>
      </p:sp>
    </p:spTree>
    <p:extLst>
      <p:ext uri="{BB962C8B-B14F-4D97-AF65-F5344CB8AC3E}">
        <p14:creationId xmlns:p14="http://schemas.microsoft.com/office/powerpoint/2010/main" val="425399630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Grey‘s anatomy example data set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18</a:t>
            </a:fld>
            <a:endParaRPr lang="en-GB" dirty="0"/>
          </a:p>
        </p:txBody>
      </p:sp>
      <p:sp>
        <p:nvSpPr>
          <p:cNvPr id="3" name="Rectangle 2"/>
          <p:cNvSpPr/>
          <p:nvPr/>
        </p:nvSpPr>
        <p:spPr>
          <a:xfrm>
            <a:off x="5971429" y="6089190"/>
            <a:ext cx="3172571" cy="338554"/>
          </a:xfrm>
          <a:prstGeom prst="rect">
            <a:avLst/>
          </a:prstGeom>
        </p:spPr>
        <p:txBody>
          <a:bodyPr wrap="square">
            <a:spAutoFit/>
          </a:bodyPr>
          <a:lstStyle/>
          <a:p>
            <a:r>
              <a:rPr lang="de-DE" sz="1600" dirty="0" smtClean="0">
                <a:latin typeface="+mj-lt"/>
              </a:rPr>
              <a:t>[</a:t>
            </a:r>
            <a:r>
              <a:rPr lang="de-DE" sz="1600" dirty="0" smtClean="0">
                <a:latin typeface="+mj-lt"/>
                <a:hlinkClick r:id="rId3"/>
              </a:rPr>
              <a:t>Rob Chew and Peter Baumgartner</a:t>
            </a:r>
            <a:r>
              <a:rPr lang="de-DE" sz="1600" dirty="0" smtClean="0">
                <a:latin typeface="+mj-lt"/>
              </a:rPr>
              <a:t>]</a:t>
            </a:r>
          </a:p>
        </p:txBody>
      </p:sp>
      <p:pic>
        <p:nvPicPr>
          <p:cNvPr id="1026" name="Picture 2" descr="greys anato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350" y="1208088"/>
            <a:ext cx="6146800" cy="4114942"/>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190500" y="5451118"/>
            <a:ext cx="8671649" cy="646331"/>
          </a:xfrm>
          <a:prstGeom prst="rect">
            <a:avLst/>
          </a:prstGeom>
        </p:spPr>
        <p:txBody>
          <a:bodyPr wrap="square">
            <a:spAutoFit/>
          </a:bodyPr>
          <a:lstStyle/>
          <a:p>
            <a:r>
              <a:rPr lang="en-US" sz="1800" dirty="0">
                <a:solidFill>
                  <a:srgbClr val="000000"/>
                </a:solidFill>
                <a:latin typeface="+mj-lt"/>
              </a:rPr>
              <a:t>The dataset we'll look at is a record of all "romantic" encounters between characters on the TV show Grey's Anatomy</a:t>
            </a:r>
            <a:endParaRPr lang="de-DE" sz="1800" dirty="0">
              <a:latin typeface="+mj-lt"/>
            </a:endParaRPr>
          </a:p>
        </p:txBody>
      </p:sp>
    </p:spTree>
    <p:extLst>
      <p:ext uri="{BB962C8B-B14F-4D97-AF65-F5344CB8AC3E}">
        <p14:creationId xmlns:p14="http://schemas.microsoft.com/office/powerpoint/2010/main" val="43575659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Edge lists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19</a:t>
            </a:fld>
            <a:endParaRPr lang="en-GB" dirty="0"/>
          </a:p>
        </p:txBody>
      </p:sp>
      <p:sp>
        <p:nvSpPr>
          <p:cNvPr id="3" name="Rechteck 2"/>
          <p:cNvSpPr/>
          <p:nvPr/>
        </p:nvSpPr>
        <p:spPr>
          <a:xfrm>
            <a:off x="708749" y="1294478"/>
            <a:ext cx="8153400" cy="1323439"/>
          </a:xfrm>
          <a:prstGeom prst="rect">
            <a:avLst/>
          </a:prstGeom>
          <a:solidFill>
            <a:srgbClr val="9ACD00"/>
          </a:solidFill>
        </p:spPr>
        <p:txBody>
          <a:bodyPr wrap="square">
            <a:spAutoFit/>
          </a:bodyPr>
          <a:lstStyle/>
          <a:p>
            <a:r>
              <a:rPr lang="en-US" dirty="0" smtClean="0">
                <a:solidFill>
                  <a:srgbClr val="000000"/>
                </a:solidFill>
                <a:latin typeface="+mj-lt"/>
              </a:rPr>
              <a:t>An edge list (aka link list) is </a:t>
            </a:r>
            <a:r>
              <a:rPr lang="en-US" dirty="0">
                <a:solidFill>
                  <a:srgbClr val="000000"/>
                </a:solidFill>
                <a:latin typeface="+mj-lt"/>
              </a:rPr>
              <a:t>a common way of representing a graph. This representation can be thought of as a list of tuples, where each tuple represents </a:t>
            </a:r>
            <a:r>
              <a:rPr lang="en-US" dirty="0" smtClean="0">
                <a:solidFill>
                  <a:srgbClr val="000000"/>
                </a:solidFill>
                <a:latin typeface="+mj-lt"/>
              </a:rPr>
              <a:t>an edge between </a:t>
            </a:r>
            <a:r>
              <a:rPr lang="en-US" dirty="0">
                <a:solidFill>
                  <a:srgbClr val="000000"/>
                </a:solidFill>
                <a:latin typeface="+mj-lt"/>
              </a:rPr>
              <a:t>two of the nodes in your graph. The nodes of the graph can be inferred by taking the set of objects from all tuples.</a:t>
            </a:r>
            <a:endParaRPr lang="de-DE" dirty="0">
              <a:latin typeface="+mj-lt"/>
            </a:endParaRPr>
          </a:p>
        </p:txBody>
      </p:sp>
      <p:sp>
        <p:nvSpPr>
          <p:cNvPr id="5" name="Rechteck 4"/>
          <p:cNvSpPr/>
          <p:nvPr/>
        </p:nvSpPr>
        <p:spPr>
          <a:xfrm>
            <a:off x="708749" y="2918788"/>
            <a:ext cx="4787176" cy="3477875"/>
          </a:xfrm>
          <a:prstGeom prst="rect">
            <a:avLst/>
          </a:prstGeom>
        </p:spPr>
        <p:txBody>
          <a:bodyPr wrap="square">
            <a:spAutoFit/>
          </a:bodyPr>
          <a:lstStyle/>
          <a:p>
            <a:r>
              <a:rPr lang="en-US" dirty="0">
                <a:solidFill>
                  <a:srgbClr val="000000"/>
                </a:solidFill>
                <a:latin typeface="+mj-lt"/>
              </a:rPr>
              <a:t>You can infer/determine whether a graph is directed or weighted from </a:t>
            </a:r>
            <a:r>
              <a:rPr lang="en-US" dirty="0" smtClean="0">
                <a:solidFill>
                  <a:srgbClr val="000000"/>
                </a:solidFill>
                <a:latin typeface="+mj-lt"/>
              </a:rPr>
              <a:t>an edge list.</a:t>
            </a:r>
          </a:p>
          <a:p>
            <a:endParaRPr lang="en-US" dirty="0">
              <a:solidFill>
                <a:srgbClr val="000000"/>
              </a:solidFill>
              <a:latin typeface="+mj-lt"/>
            </a:endParaRPr>
          </a:p>
          <a:p>
            <a:pPr marL="342900" indent="-342900">
              <a:buFont typeface="Wingdings" panose="05000000000000000000" pitchFamily="2" charset="2"/>
              <a:buChar char="§"/>
            </a:pPr>
            <a:r>
              <a:rPr lang="en-US" b="1" dirty="0" smtClean="0">
                <a:solidFill>
                  <a:srgbClr val="000000"/>
                </a:solidFill>
                <a:latin typeface="+mj-lt"/>
              </a:rPr>
              <a:t>Weighted</a:t>
            </a:r>
            <a:r>
              <a:rPr lang="en-US" dirty="0">
                <a:solidFill>
                  <a:srgbClr val="000000"/>
                </a:solidFill>
                <a:latin typeface="+mj-lt"/>
              </a:rPr>
              <a:t>: If </a:t>
            </a:r>
            <a:r>
              <a:rPr lang="en-US" dirty="0" smtClean="0">
                <a:solidFill>
                  <a:srgbClr val="000000"/>
                </a:solidFill>
                <a:latin typeface="+mj-lt"/>
              </a:rPr>
              <a:t>edges </a:t>
            </a:r>
            <a:r>
              <a:rPr lang="en-US" dirty="0">
                <a:solidFill>
                  <a:srgbClr val="000000"/>
                </a:solidFill>
                <a:latin typeface="+mj-lt"/>
              </a:rPr>
              <a:t>appear more than once, or if an additional weight attribute is added as a 3rd column, the graph is </a:t>
            </a:r>
            <a:r>
              <a:rPr lang="en-US" dirty="0" smtClean="0">
                <a:solidFill>
                  <a:srgbClr val="000000"/>
                </a:solidFill>
                <a:latin typeface="+mj-lt"/>
              </a:rPr>
              <a:t>weighted</a:t>
            </a:r>
          </a:p>
          <a:p>
            <a:pPr marL="342900" indent="-342900">
              <a:buFont typeface="Wingdings" panose="05000000000000000000" pitchFamily="2" charset="2"/>
              <a:buChar char="§"/>
            </a:pPr>
            <a:r>
              <a:rPr lang="en-US" b="1" dirty="0" smtClean="0">
                <a:solidFill>
                  <a:srgbClr val="000000"/>
                </a:solidFill>
                <a:latin typeface="+mj-lt"/>
              </a:rPr>
              <a:t>Directed</a:t>
            </a:r>
            <a:r>
              <a:rPr lang="en-US" dirty="0">
                <a:solidFill>
                  <a:srgbClr val="000000"/>
                </a:solidFill>
                <a:latin typeface="+mj-lt"/>
              </a:rPr>
              <a:t>: If the "From" and "To" (often seen as "Source" and "Target") of an edge in the list is not arbitrary, it's a directed graph</a:t>
            </a:r>
            <a:endParaRPr lang="en-US" b="0" i="0" dirty="0">
              <a:solidFill>
                <a:srgbClr val="000000"/>
              </a:solidFill>
              <a:effectLst/>
              <a:latin typeface="+mj-lt"/>
            </a:endParaRPr>
          </a:p>
        </p:txBody>
      </p:sp>
      <p:pic>
        <p:nvPicPr>
          <p:cNvPr id="4" name="Grafik 3"/>
          <p:cNvPicPr>
            <a:picLocks noChangeAspect="1"/>
          </p:cNvPicPr>
          <p:nvPr/>
        </p:nvPicPr>
        <p:blipFill>
          <a:blip r:embed="rId3"/>
          <a:stretch>
            <a:fillRect/>
          </a:stretch>
        </p:blipFill>
        <p:spPr>
          <a:xfrm>
            <a:off x="5786599" y="2918787"/>
            <a:ext cx="3049800" cy="2577137"/>
          </a:xfrm>
          <a:prstGeom prst="rect">
            <a:avLst/>
          </a:prstGeom>
        </p:spPr>
      </p:pic>
      <p:sp>
        <p:nvSpPr>
          <p:cNvPr id="6" name="Rechteck 5"/>
          <p:cNvSpPr/>
          <p:nvPr/>
        </p:nvSpPr>
        <p:spPr>
          <a:xfrm>
            <a:off x="5738376" y="5612128"/>
            <a:ext cx="3146246" cy="369332"/>
          </a:xfrm>
          <a:prstGeom prst="rect">
            <a:avLst/>
          </a:prstGeom>
        </p:spPr>
        <p:txBody>
          <a:bodyPr wrap="none">
            <a:spAutoFit/>
          </a:bodyPr>
          <a:lstStyle/>
          <a:p>
            <a:r>
              <a:rPr lang="de-DE" sz="1800" dirty="0">
                <a:latin typeface="+mj-lt"/>
              </a:rPr>
              <a:t>01-Greys_anatomy_edgelist.csv</a:t>
            </a:r>
          </a:p>
        </p:txBody>
      </p:sp>
    </p:spTree>
    <p:extLst>
      <p:ext uri="{BB962C8B-B14F-4D97-AF65-F5344CB8AC3E}">
        <p14:creationId xmlns:p14="http://schemas.microsoft.com/office/powerpoint/2010/main" val="376248312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b="1" dirty="0" smtClean="0">
                <a:solidFill>
                  <a:srgbClr val="82B000"/>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a:t>
            </a:fld>
            <a:endParaRPr lang="en-GB" dirty="0"/>
          </a:p>
        </p:txBody>
      </p:sp>
    </p:spTree>
    <p:extLst>
      <p:ext uri="{BB962C8B-B14F-4D97-AF65-F5344CB8AC3E}">
        <p14:creationId xmlns:p14="http://schemas.microsoft.com/office/powerpoint/2010/main" val="206442895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Adjacency matrices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20</a:t>
            </a:fld>
            <a:endParaRPr lang="en-GB" dirty="0"/>
          </a:p>
        </p:txBody>
      </p:sp>
      <p:sp>
        <p:nvSpPr>
          <p:cNvPr id="4" name="Rechteck 3"/>
          <p:cNvSpPr/>
          <p:nvPr/>
        </p:nvSpPr>
        <p:spPr>
          <a:xfrm>
            <a:off x="542667" y="1338021"/>
            <a:ext cx="8261080" cy="1938992"/>
          </a:xfrm>
          <a:prstGeom prst="rect">
            <a:avLst/>
          </a:prstGeom>
          <a:solidFill>
            <a:srgbClr val="9ACD00"/>
          </a:solidFill>
        </p:spPr>
        <p:txBody>
          <a:bodyPr wrap="square">
            <a:spAutoFit/>
          </a:bodyPr>
          <a:lstStyle/>
          <a:p>
            <a:pPr lvl="0" eaLnBrk="0" hangingPunct="0"/>
            <a:r>
              <a:rPr lang="de-DE" altLang="de-DE" dirty="0">
                <a:solidFill>
                  <a:srgbClr val="000000"/>
                </a:solidFill>
                <a:latin typeface="Helvetica Neue"/>
              </a:rPr>
              <a:t>A </a:t>
            </a:r>
            <a:r>
              <a:rPr lang="de-DE" altLang="de-DE" dirty="0" err="1">
                <a:solidFill>
                  <a:srgbClr val="000000"/>
                </a:solidFill>
                <a:latin typeface="Helvetica Neue"/>
              </a:rPr>
              <a:t>common</a:t>
            </a:r>
            <a:r>
              <a:rPr lang="de-DE" altLang="de-DE" dirty="0">
                <a:solidFill>
                  <a:srgbClr val="000000"/>
                </a:solidFill>
                <a:latin typeface="Helvetica Neue"/>
              </a:rPr>
              <a:t> </a:t>
            </a:r>
            <a:r>
              <a:rPr lang="de-DE" altLang="de-DE" dirty="0" err="1">
                <a:solidFill>
                  <a:srgbClr val="000000"/>
                </a:solidFill>
                <a:latin typeface="Helvetica Neue"/>
              </a:rPr>
              <a:t>way</a:t>
            </a:r>
            <a:r>
              <a:rPr lang="de-DE" altLang="de-DE" dirty="0">
                <a:solidFill>
                  <a:srgbClr val="000000"/>
                </a:solidFill>
                <a:latin typeface="Helvetica Neue"/>
              </a:rPr>
              <a:t> </a:t>
            </a:r>
            <a:r>
              <a:rPr lang="de-DE" altLang="de-DE" dirty="0" err="1">
                <a:solidFill>
                  <a:srgbClr val="000000"/>
                </a:solidFill>
                <a:latin typeface="Helvetica Neue"/>
              </a:rPr>
              <a:t>of</a:t>
            </a:r>
            <a:r>
              <a:rPr lang="de-DE" altLang="de-DE" dirty="0">
                <a:solidFill>
                  <a:srgbClr val="000000"/>
                </a:solidFill>
                <a:latin typeface="Helvetica Neue"/>
              </a:rPr>
              <a:t> </a:t>
            </a:r>
            <a:r>
              <a:rPr lang="de-DE" altLang="de-DE" dirty="0" err="1">
                <a:solidFill>
                  <a:srgbClr val="000000"/>
                </a:solidFill>
                <a:latin typeface="Helvetica Neue"/>
              </a:rPr>
              <a:t>representing</a:t>
            </a:r>
            <a:r>
              <a:rPr lang="de-DE" altLang="de-DE" dirty="0">
                <a:solidFill>
                  <a:srgbClr val="000000"/>
                </a:solidFill>
                <a:latin typeface="Helvetica Neue"/>
              </a:rPr>
              <a:t> </a:t>
            </a:r>
            <a:r>
              <a:rPr lang="de-DE" altLang="de-DE" dirty="0" err="1">
                <a:solidFill>
                  <a:srgbClr val="000000"/>
                </a:solidFill>
                <a:latin typeface="Helvetica Neue"/>
              </a:rPr>
              <a:t>graph</a:t>
            </a:r>
            <a:r>
              <a:rPr lang="de-DE" altLang="de-DE" dirty="0">
                <a:solidFill>
                  <a:srgbClr val="000000"/>
                </a:solidFill>
                <a:latin typeface="Helvetica Neue"/>
              </a:rPr>
              <a:t> </a:t>
            </a:r>
            <a:r>
              <a:rPr lang="de-DE" altLang="de-DE" dirty="0" err="1">
                <a:solidFill>
                  <a:srgbClr val="000000"/>
                </a:solidFill>
                <a:latin typeface="Helvetica Neue"/>
              </a:rPr>
              <a:t>data</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t>
            </a:r>
            <a:r>
              <a:rPr lang="de-DE" altLang="de-DE" dirty="0" err="1">
                <a:solidFill>
                  <a:srgbClr val="000000"/>
                </a:solidFill>
                <a:latin typeface="Helvetica Neue"/>
              </a:rPr>
              <a:t>through</a:t>
            </a:r>
            <a:r>
              <a:rPr lang="de-DE" altLang="de-DE" dirty="0">
                <a:solidFill>
                  <a:srgbClr val="000000"/>
                </a:solidFill>
                <a:latin typeface="Helvetica Neue"/>
              </a:rPr>
              <a:t> an </a:t>
            </a:r>
            <a:r>
              <a:rPr lang="de-DE" altLang="de-DE" dirty="0" err="1">
                <a:solidFill>
                  <a:srgbClr val="000000"/>
                </a:solidFill>
                <a:latin typeface="Courier New" panose="02070309020205020404" pitchFamily="49" charset="0"/>
                <a:cs typeface="Courier New" panose="02070309020205020404" pitchFamily="49" charset="0"/>
              </a:rPr>
              <a:t>adjacency</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matrix</a:t>
            </a:r>
            <a:r>
              <a:rPr lang="de-DE" altLang="de-DE" dirty="0">
                <a:solidFill>
                  <a:srgbClr val="000000"/>
                </a:solidFill>
                <a:latin typeface="Helvetica Neue"/>
              </a:rPr>
              <a:t> -- </a:t>
            </a:r>
            <a:r>
              <a:rPr lang="de-DE" altLang="de-DE" dirty="0" err="1">
                <a:solidFill>
                  <a:srgbClr val="000000"/>
                </a:solidFill>
                <a:latin typeface="Helvetica Neue"/>
              </a:rPr>
              <a:t>often</a:t>
            </a:r>
            <a:r>
              <a:rPr lang="de-DE" altLang="de-DE" dirty="0">
                <a:solidFill>
                  <a:srgbClr val="000000"/>
                </a:solidFill>
                <a:latin typeface="Helvetica Neue"/>
              </a:rPr>
              <a:t> </a:t>
            </a:r>
            <a:r>
              <a:rPr lang="de-DE" altLang="de-DE" dirty="0" err="1">
                <a:solidFill>
                  <a:srgbClr val="000000"/>
                </a:solidFill>
                <a:latin typeface="Helvetica Neue"/>
              </a:rPr>
              <a:t>referred</a:t>
            </a:r>
            <a:r>
              <a:rPr lang="de-DE" altLang="de-DE" dirty="0">
                <a:solidFill>
                  <a:srgbClr val="000000"/>
                </a:solidFill>
                <a:latin typeface="Helvetica Neue"/>
              </a:rPr>
              <a:t> </a:t>
            </a:r>
            <a:r>
              <a:rPr lang="de-DE" altLang="de-DE" dirty="0" err="1">
                <a:solidFill>
                  <a:srgbClr val="000000"/>
                </a:solidFill>
                <a:latin typeface="Helvetica Neue"/>
              </a:rPr>
              <a:t>to</a:t>
            </a:r>
            <a:r>
              <a:rPr lang="de-DE" altLang="de-DE" dirty="0">
                <a:solidFill>
                  <a:srgbClr val="000000"/>
                </a:solidFill>
                <a:latin typeface="Helvetica Neue"/>
              </a:rPr>
              <a:t> </a:t>
            </a:r>
            <a:r>
              <a:rPr lang="de-DE" altLang="de-DE" dirty="0" err="1">
                <a:solidFill>
                  <a:srgbClr val="000000"/>
                </a:solidFill>
                <a:latin typeface="Helvetica Neue"/>
              </a:rPr>
              <a:t>mathematically</a:t>
            </a:r>
            <a:r>
              <a:rPr lang="de-DE" altLang="de-DE" dirty="0">
                <a:solidFill>
                  <a:srgbClr val="000000"/>
                </a:solidFill>
                <a:latin typeface="Helvetica Neue"/>
              </a:rPr>
              <a:t> </a:t>
            </a:r>
            <a:r>
              <a:rPr lang="de-DE" altLang="de-DE" dirty="0" err="1">
                <a:solidFill>
                  <a:srgbClr val="000000"/>
                </a:solidFill>
                <a:latin typeface="Helvetica Neue"/>
              </a:rPr>
              <a:t>as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A</a:t>
            </a:r>
            <a:r>
              <a:rPr lang="de-DE" altLang="de-DE" dirty="0">
                <a:solidFill>
                  <a:srgbClr val="000000"/>
                </a:solidFill>
                <a:latin typeface="Helvetica Neue"/>
              </a:rPr>
              <a:t>. This </a:t>
            </a:r>
            <a:r>
              <a:rPr lang="de-DE" altLang="de-DE" dirty="0" err="1">
                <a:solidFill>
                  <a:srgbClr val="000000"/>
                </a:solidFill>
                <a:latin typeface="Helvetica Neue"/>
              </a:rPr>
              <a:t>data</a:t>
            </a:r>
            <a:r>
              <a:rPr lang="de-DE" altLang="de-DE" dirty="0">
                <a:solidFill>
                  <a:srgbClr val="000000"/>
                </a:solidFill>
                <a:latin typeface="Helvetica Neue"/>
              </a:rPr>
              <a:t> </a:t>
            </a:r>
            <a:r>
              <a:rPr lang="de-DE" altLang="de-DE" dirty="0" err="1">
                <a:solidFill>
                  <a:srgbClr val="000000"/>
                </a:solidFill>
                <a:latin typeface="Helvetica Neue"/>
              </a:rPr>
              <a:t>structure</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 </a:t>
            </a:r>
            <a:r>
              <a:rPr lang="de-DE" altLang="de-DE" dirty="0" err="1">
                <a:solidFill>
                  <a:srgbClr val="000000"/>
                </a:solidFill>
                <a:latin typeface="Helvetica Neue"/>
              </a:rPr>
              <a:t>square</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n x </a:t>
            </a:r>
            <a:r>
              <a:rPr lang="de-DE" altLang="de-DE" dirty="0" smtClean="0">
                <a:solidFill>
                  <a:srgbClr val="000000"/>
                </a:solidFill>
                <a:latin typeface="Courier New" panose="02070309020205020404" pitchFamily="49" charset="0"/>
                <a:cs typeface="Courier New" panose="02070309020205020404" pitchFamily="49" charset="0"/>
              </a:rPr>
              <a:t>n </a:t>
            </a:r>
            <a:r>
              <a:rPr lang="de-DE" altLang="de-DE" dirty="0" err="1" smtClean="0">
                <a:solidFill>
                  <a:srgbClr val="000000"/>
                </a:solidFill>
                <a:latin typeface="Helvetica Neue"/>
              </a:rPr>
              <a:t>matrix</a:t>
            </a:r>
            <a:r>
              <a:rPr lang="de-DE" altLang="de-DE" dirty="0" smtClean="0">
                <a:solidFill>
                  <a:srgbClr val="000000"/>
                </a:solidFill>
                <a:latin typeface="Helvetica Neue"/>
              </a:rPr>
              <a:t> </a:t>
            </a:r>
            <a:r>
              <a:rPr lang="de-DE" altLang="de-DE" dirty="0" err="1">
                <a:solidFill>
                  <a:srgbClr val="000000"/>
                </a:solidFill>
                <a:latin typeface="Helvetica Neue"/>
              </a:rPr>
              <a:t>where</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n = </a:t>
            </a:r>
            <a:r>
              <a:rPr lang="de-DE" altLang="de-DE" dirty="0" err="1">
                <a:solidFill>
                  <a:srgbClr val="000000"/>
                </a:solidFill>
                <a:latin typeface="Courier New" panose="02070309020205020404" pitchFamily="49" charset="0"/>
                <a:cs typeface="Courier New" panose="02070309020205020404" pitchFamily="49" charset="0"/>
              </a:rPr>
              <a:t>number</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of</a:t>
            </a:r>
            <a:r>
              <a:rPr lang="de-DE" altLang="de-DE" dirty="0">
                <a:solidFill>
                  <a:srgbClr val="000000"/>
                </a:solidFill>
                <a:latin typeface="Courier New" panose="02070309020205020404" pitchFamily="49" charset="0"/>
                <a:cs typeface="Courier New" panose="02070309020205020404" pitchFamily="49" charset="0"/>
              </a:rPr>
              <a:t> </a:t>
            </a:r>
            <a:r>
              <a:rPr lang="de-DE" altLang="de-DE" dirty="0" err="1">
                <a:solidFill>
                  <a:srgbClr val="000000"/>
                </a:solidFill>
                <a:latin typeface="Courier New" panose="02070309020205020404" pitchFamily="49" charset="0"/>
                <a:cs typeface="Courier New" panose="02070309020205020404" pitchFamily="49" charset="0"/>
              </a:rPr>
              <a:t>nodes</a:t>
            </a:r>
            <a:r>
              <a:rPr lang="de-DE" altLang="de-DE" dirty="0">
                <a:solidFill>
                  <a:srgbClr val="000000"/>
                </a:solidFill>
                <a:latin typeface="Helvetica Neue"/>
              </a:rPr>
              <a:t>. </a:t>
            </a:r>
            <a:r>
              <a:rPr lang="de-DE" altLang="de-DE" dirty="0" err="1">
                <a:solidFill>
                  <a:srgbClr val="000000"/>
                </a:solidFill>
                <a:latin typeface="Helvetica Neue"/>
              </a:rPr>
              <a:t>Each</a:t>
            </a:r>
            <a:r>
              <a:rPr lang="de-DE" altLang="de-DE" dirty="0">
                <a:solidFill>
                  <a:srgbClr val="000000"/>
                </a:solidFill>
                <a:latin typeface="Helvetica Neue"/>
              </a:rPr>
              <a:t> </a:t>
            </a:r>
            <a:r>
              <a:rPr lang="de-DE" altLang="de-DE" dirty="0" err="1">
                <a:solidFill>
                  <a:srgbClr val="000000"/>
                </a:solidFill>
                <a:latin typeface="Helvetica Neue"/>
              </a:rPr>
              <a:t>column</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err="1">
                <a:solidFill>
                  <a:srgbClr val="000000"/>
                </a:solidFill>
                <a:latin typeface="Helvetica Neue"/>
              </a:rPr>
              <a:t>row</a:t>
            </a:r>
            <a:r>
              <a:rPr lang="de-DE" altLang="de-DE" dirty="0">
                <a:solidFill>
                  <a:srgbClr val="000000"/>
                </a:solidFill>
                <a:latin typeface="Helvetica Neue"/>
              </a:rPr>
              <a:t> in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matrix</a:t>
            </a:r>
            <a:r>
              <a:rPr lang="de-DE" altLang="de-DE" dirty="0">
                <a:solidFill>
                  <a:srgbClr val="000000"/>
                </a:solidFill>
                <a:latin typeface="Helvetica Neue"/>
              </a:rPr>
              <a:t> </a:t>
            </a:r>
            <a:r>
              <a:rPr lang="de-DE" altLang="de-DE" dirty="0" err="1">
                <a:solidFill>
                  <a:srgbClr val="000000"/>
                </a:solidFill>
                <a:latin typeface="Helvetica Neue"/>
              </a:rPr>
              <a:t>is</a:t>
            </a:r>
            <a:r>
              <a:rPr lang="de-DE" altLang="de-DE" dirty="0">
                <a:solidFill>
                  <a:srgbClr val="000000"/>
                </a:solidFill>
                <a:latin typeface="Helvetica Neue"/>
              </a:rPr>
              <a:t> a </a:t>
            </a:r>
            <a:r>
              <a:rPr lang="de-DE" altLang="de-DE" dirty="0" err="1">
                <a:solidFill>
                  <a:srgbClr val="000000"/>
                </a:solidFill>
                <a:latin typeface="Helvetica Neue"/>
              </a:rPr>
              <a:t>node</a:t>
            </a:r>
            <a:r>
              <a:rPr lang="de-DE" altLang="de-DE" dirty="0">
                <a:solidFill>
                  <a:srgbClr val="000000"/>
                </a:solidFill>
                <a:latin typeface="Helvetica Neue"/>
              </a:rPr>
              <a:t>. </a:t>
            </a:r>
            <a:r>
              <a:rPr lang="de-DE" altLang="de-DE" dirty="0" err="1">
                <a:solidFill>
                  <a:srgbClr val="000000"/>
                </a:solidFill>
                <a:latin typeface="Helvetica Neue"/>
              </a:rPr>
              <a:t>For</a:t>
            </a:r>
            <a:r>
              <a:rPr lang="de-DE" altLang="de-DE" dirty="0">
                <a:solidFill>
                  <a:srgbClr val="000000"/>
                </a:solidFill>
                <a:latin typeface="Helvetica Neue"/>
              </a:rPr>
              <a:t> </a:t>
            </a:r>
            <a:r>
              <a:rPr lang="de-DE" altLang="de-DE" dirty="0" err="1">
                <a:solidFill>
                  <a:srgbClr val="000000"/>
                </a:solidFill>
                <a:latin typeface="Helvetica Neue"/>
              </a:rPr>
              <a:t>any</a:t>
            </a:r>
            <a:r>
              <a:rPr lang="de-DE" altLang="de-DE" dirty="0">
                <a:solidFill>
                  <a:srgbClr val="000000"/>
                </a:solidFill>
                <a:latin typeface="Helvetica Neue"/>
              </a:rPr>
              <a:t> </a:t>
            </a:r>
            <a:r>
              <a:rPr lang="de-DE" altLang="de-DE" dirty="0" err="1">
                <a:solidFill>
                  <a:srgbClr val="000000"/>
                </a:solidFill>
                <a:latin typeface="Helvetica Neue"/>
              </a:rPr>
              <a:t>two</a:t>
            </a:r>
            <a:r>
              <a:rPr lang="de-DE" altLang="de-DE" dirty="0">
                <a:solidFill>
                  <a:srgbClr val="000000"/>
                </a:solidFill>
                <a:latin typeface="Helvetica Neue"/>
              </a:rPr>
              <a:t> </a:t>
            </a:r>
            <a:r>
              <a:rPr lang="de-DE" altLang="de-DE" dirty="0" err="1">
                <a:solidFill>
                  <a:srgbClr val="000000"/>
                </a:solidFill>
                <a:latin typeface="Helvetica Neue"/>
              </a:rPr>
              <a:t>nodes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value</a:t>
            </a:r>
            <a:r>
              <a:rPr lang="de-DE" altLang="de-DE" dirty="0">
                <a:solidFill>
                  <a:srgbClr val="000000"/>
                </a:solidFill>
                <a:latin typeface="Helvetica Neue"/>
              </a:rPr>
              <a:t> at </a:t>
            </a:r>
            <a:r>
              <a:rPr lang="de-DE" altLang="de-DE" dirty="0" err="1">
                <a:solidFill>
                  <a:srgbClr val="000000"/>
                </a:solidFill>
                <a:latin typeface="Courier New" panose="02070309020205020404" pitchFamily="49" charset="0"/>
                <a:cs typeface="Courier New" panose="02070309020205020404" pitchFamily="49" charset="0"/>
              </a:rPr>
              <a:t>Aij</a:t>
            </a:r>
            <a:r>
              <a:rPr lang="de-DE" altLang="de-DE" dirty="0">
                <a:solidFill>
                  <a:srgbClr val="000000"/>
                </a:solidFill>
                <a:latin typeface="Helvetica Neue"/>
              </a:rPr>
              <a:t> (</a:t>
            </a:r>
            <a:r>
              <a:rPr lang="de-DE" altLang="de-DE" dirty="0" err="1">
                <a:solidFill>
                  <a:srgbClr val="000000"/>
                </a:solidFill>
                <a:latin typeface="Helvetica Neue"/>
              </a:rPr>
              <a:t>row</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err="1">
                <a:solidFill>
                  <a:srgbClr val="000000"/>
                </a:solidFill>
                <a:latin typeface="Helvetica Neue"/>
              </a:rPr>
              <a:t>column</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 </a:t>
            </a:r>
            <a:r>
              <a:rPr lang="de-DE" altLang="de-DE" dirty="0" err="1">
                <a:solidFill>
                  <a:srgbClr val="000000"/>
                </a:solidFill>
                <a:latin typeface="Helvetica Neue"/>
              </a:rPr>
              <a:t>represents</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err="1">
                <a:solidFill>
                  <a:srgbClr val="000000"/>
                </a:solidFill>
                <a:latin typeface="Helvetica Neue"/>
              </a:rPr>
              <a:t>weight</a:t>
            </a:r>
            <a:r>
              <a:rPr lang="de-DE" altLang="de-DE" dirty="0">
                <a:solidFill>
                  <a:srgbClr val="000000"/>
                </a:solidFill>
                <a:latin typeface="Helvetica Neue"/>
              </a:rPr>
              <a:t> </a:t>
            </a:r>
            <a:r>
              <a:rPr lang="de-DE" altLang="de-DE" dirty="0" err="1">
                <a:solidFill>
                  <a:srgbClr val="000000"/>
                </a:solidFill>
                <a:latin typeface="Helvetica Neue"/>
              </a:rPr>
              <a:t>of</a:t>
            </a:r>
            <a:r>
              <a:rPr lang="de-DE" altLang="de-DE" dirty="0">
                <a:solidFill>
                  <a:srgbClr val="000000"/>
                </a:solidFill>
                <a:latin typeface="Helvetica Neue"/>
              </a:rPr>
              <a:t> </a:t>
            </a:r>
            <a:r>
              <a:rPr lang="de-DE" altLang="de-DE" dirty="0" err="1">
                <a:solidFill>
                  <a:srgbClr val="000000"/>
                </a:solidFill>
                <a:latin typeface="Helvetica Neue"/>
              </a:rPr>
              <a:t>the</a:t>
            </a:r>
            <a:r>
              <a:rPr lang="de-DE" altLang="de-DE" dirty="0">
                <a:solidFill>
                  <a:srgbClr val="000000"/>
                </a:solidFill>
                <a:latin typeface="Helvetica Neue"/>
              </a:rPr>
              <a:t> </a:t>
            </a:r>
            <a:r>
              <a:rPr lang="de-DE" altLang="de-DE" dirty="0" smtClean="0">
                <a:solidFill>
                  <a:srgbClr val="000000"/>
                </a:solidFill>
                <a:latin typeface="Helvetica Neue"/>
              </a:rPr>
              <a:t>link </a:t>
            </a:r>
            <a:r>
              <a:rPr lang="de-DE" altLang="de-DE" dirty="0" err="1">
                <a:solidFill>
                  <a:srgbClr val="000000"/>
                </a:solidFill>
                <a:latin typeface="Helvetica Neue"/>
              </a:rPr>
              <a:t>between</a:t>
            </a:r>
            <a:r>
              <a:rPr lang="de-DE" altLang="de-DE" dirty="0">
                <a:solidFill>
                  <a:srgbClr val="000000"/>
                </a:solidFill>
                <a:latin typeface="Helvetica Neue"/>
              </a:rPr>
              <a:t> </a:t>
            </a:r>
            <a:r>
              <a:rPr lang="de-DE" altLang="de-DE" dirty="0" err="1">
                <a:solidFill>
                  <a:srgbClr val="000000"/>
                </a:solidFill>
                <a:latin typeface="Helvetica Neue"/>
              </a:rPr>
              <a:t>nodes</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i</a:t>
            </a:r>
            <a:r>
              <a:rPr lang="de-DE" altLang="de-DE" dirty="0">
                <a:solidFill>
                  <a:srgbClr val="000000"/>
                </a:solidFill>
                <a:latin typeface="Helvetica Neue"/>
              </a:rPr>
              <a:t> </a:t>
            </a:r>
            <a:r>
              <a:rPr lang="de-DE" altLang="de-DE" dirty="0" err="1">
                <a:solidFill>
                  <a:srgbClr val="000000"/>
                </a:solidFill>
                <a:latin typeface="Helvetica Neue"/>
              </a:rPr>
              <a:t>and</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j</a:t>
            </a:r>
            <a:r>
              <a:rPr lang="de-DE" altLang="de-DE" dirty="0">
                <a:solidFill>
                  <a:srgbClr val="000000"/>
                </a:solidFill>
                <a:latin typeface="Helvetica Neue"/>
              </a:rPr>
              <a:t>.</a:t>
            </a:r>
            <a:r>
              <a:rPr lang="de-DE" altLang="de-DE" sz="800" dirty="0"/>
              <a:t> </a:t>
            </a:r>
            <a:endParaRPr lang="de-DE" altLang="de-DE" sz="4400" dirty="0">
              <a:latin typeface="Arial" panose="020B0604020202020204" pitchFamily="34" charset="0"/>
            </a:endParaRPr>
          </a:p>
        </p:txBody>
      </p:sp>
      <p:sp>
        <p:nvSpPr>
          <p:cNvPr id="3"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5" name="Grafik 4"/>
          <p:cNvPicPr>
            <a:picLocks noChangeAspect="1"/>
          </p:cNvPicPr>
          <p:nvPr/>
        </p:nvPicPr>
        <p:blipFill>
          <a:blip r:embed="rId3"/>
          <a:stretch>
            <a:fillRect/>
          </a:stretch>
        </p:blipFill>
        <p:spPr>
          <a:xfrm>
            <a:off x="4203521" y="3610461"/>
            <a:ext cx="4478628" cy="2592027"/>
          </a:xfrm>
          <a:prstGeom prst="rect">
            <a:avLst/>
          </a:prstGeom>
        </p:spPr>
      </p:pic>
    </p:spTree>
    <p:extLst>
      <p:ext uri="{BB962C8B-B14F-4D97-AF65-F5344CB8AC3E}">
        <p14:creationId xmlns:p14="http://schemas.microsoft.com/office/powerpoint/2010/main" val="258275136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Adjacency</a:t>
            </a:r>
            <a:r>
              <a:rPr lang="de-DE" dirty="0" smtClean="0"/>
              <a:t> </a:t>
            </a:r>
            <a:r>
              <a:rPr lang="de-DE" dirty="0" err="1" smtClean="0"/>
              <a:t>matrices</a:t>
            </a:r>
            <a:r>
              <a:rPr lang="de-DE" dirty="0" smtClean="0"/>
              <a:t> (</a:t>
            </a:r>
            <a:r>
              <a:rPr lang="de-DE" dirty="0" err="1" smtClean="0"/>
              <a:t>continued</a:t>
            </a:r>
            <a:r>
              <a:rPr lang="de-DE" dirty="0" smtClean="0"/>
              <a:t>): DL </a:t>
            </a:r>
            <a:r>
              <a:rPr lang="de-DE" dirty="0" err="1" smtClean="0"/>
              <a:t>format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21</a:t>
            </a:fld>
            <a:endParaRPr lang="en-GB" dirty="0"/>
          </a:p>
        </p:txBody>
      </p:sp>
      <p:sp>
        <p:nvSpPr>
          <p:cNvPr id="3"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8" name="Grafik 7"/>
          <p:cNvPicPr>
            <a:picLocks noChangeAspect="1"/>
          </p:cNvPicPr>
          <p:nvPr/>
        </p:nvPicPr>
        <p:blipFill>
          <a:blip r:embed="rId3"/>
          <a:stretch>
            <a:fillRect/>
          </a:stretch>
        </p:blipFill>
        <p:spPr>
          <a:xfrm>
            <a:off x="1981332" y="1285571"/>
            <a:ext cx="3809868" cy="4286102"/>
          </a:xfrm>
          <a:prstGeom prst="rect">
            <a:avLst/>
          </a:prstGeom>
        </p:spPr>
      </p:pic>
      <p:sp>
        <p:nvSpPr>
          <p:cNvPr id="10" name="Rechteck 9"/>
          <p:cNvSpPr/>
          <p:nvPr/>
        </p:nvSpPr>
        <p:spPr>
          <a:xfrm>
            <a:off x="1981332" y="5777244"/>
            <a:ext cx="4017446" cy="400110"/>
          </a:xfrm>
          <a:prstGeom prst="rect">
            <a:avLst/>
          </a:prstGeom>
        </p:spPr>
        <p:txBody>
          <a:bodyPr wrap="none">
            <a:spAutoFit/>
          </a:bodyPr>
          <a:lstStyle/>
          <a:p>
            <a:r>
              <a:rPr lang="de-DE" dirty="0" err="1">
                <a:latin typeface="+mj-lt"/>
              </a:rPr>
              <a:t>Greys_anatomy_adjacency_matrix.dl</a:t>
            </a:r>
            <a:endParaRPr lang="de-DE" dirty="0">
              <a:latin typeface="+mj-lt"/>
            </a:endParaRPr>
          </a:p>
        </p:txBody>
      </p:sp>
    </p:spTree>
    <p:extLst>
      <p:ext uri="{BB962C8B-B14F-4D97-AF65-F5344CB8AC3E}">
        <p14:creationId xmlns:p14="http://schemas.microsoft.com/office/powerpoint/2010/main" val="128939293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Summary </a:t>
            </a:r>
            <a:r>
              <a:rPr lang="de-DE" dirty="0" err="1" smtClean="0"/>
              <a:t>statistics</a:t>
            </a:r>
            <a:r>
              <a:rPr lang="de-DE" dirty="0" smtClean="0"/>
              <a:t> on </a:t>
            </a:r>
            <a:r>
              <a:rPr lang="de-DE" dirty="0" err="1" smtClean="0"/>
              <a:t>graph</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22</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pic>
        <p:nvPicPr>
          <p:cNvPr id="6" name="Grafik 5"/>
          <p:cNvPicPr>
            <a:picLocks noChangeAspect="1"/>
          </p:cNvPicPr>
          <p:nvPr/>
        </p:nvPicPr>
        <p:blipFill>
          <a:blip r:embed="rId3"/>
          <a:stretch>
            <a:fillRect/>
          </a:stretch>
        </p:blipFill>
        <p:spPr>
          <a:xfrm>
            <a:off x="822678" y="1358900"/>
            <a:ext cx="7305322" cy="4906560"/>
          </a:xfrm>
          <a:prstGeom prst="rect">
            <a:avLst/>
          </a:prstGeom>
        </p:spPr>
      </p:pic>
      <p:sp>
        <p:nvSpPr>
          <p:cNvPr id="8" name="Abgerundetes Rechteck 7"/>
          <p:cNvSpPr/>
          <p:nvPr/>
        </p:nvSpPr>
        <p:spPr bwMode="auto">
          <a:xfrm>
            <a:off x="6254249" y="1733550"/>
            <a:ext cx="2061076" cy="933450"/>
          </a:xfrm>
          <a:prstGeom prst="roundRect">
            <a:avLst>
              <a:gd name="adj" fmla="val 20443"/>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
        <p:nvSpPr>
          <p:cNvPr id="9" name="Abgerundetes Rechteck 8"/>
          <p:cNvSpPr/>
          <p:nvPr/>
        </p:nvSpPr>
        <p:spPr bwMode="auto">
          <a:xfrm>
            <a:off x="6254249" y="2771775"/>
            <a:ext cx="2061076" cy="2895600"/>
          </a:xfrm>
          <a:prstGeom prst="roundRect">
            <a:avLst>
              <a:gd name="adj" fmla="val 20443"/>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7196672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Exporting</a:t>
            </a:r>
            <a:r>
              <a:rPr lang="de-DE" dirty="0" smtClean="0"/>
              <a:t> </a:t>
            </a:r>
            <a:r>
              <a:rPr lang="de-DE" dirty="0" err="1" smtClean="0"/>
              <a:t>graphs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23</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5" name="Rechteck 4"/>
          <p:cNvSpPr/>
          <p:nvPr/>
        </p:nvSpPr>
        <p:spPr>
          <a:xfrm>
            <a:off x="700763" y="1349595"/>
            <a:ext cx="7524750" cy="400110"/>
          </a:xfrm>
          <a:prstGeom prst="rect">
            <a:avLst/>
          </a:prstGeom>
        </p:spPr>
        <p:txBody>
          <a:bodyPr wrap="square">
            <a:spAutoFit/>
          </a:bodyPr>
          <a:lstStyle/>
          <a:p>
            <a:pPr lvl="0" eaLnBrk="0" hangingPunct="0"/>
            <a:r>
              <a:rPr lang="de-DE" altLang="de-DE" dirty="0" err="1">
                <a:solidFill>
                  <a:srgbClr val="000000"/>
                </a:solidFill>
                <a:latin typeface="+mj-lt"/>
              </a:rPr>
              <a:t>We'll</a:t>
            </a:r>
            <a:r>
              <a:rPr lang="de-DE" altLang="de-DE" dirty="0">
                <a:solidFill>
                  <a:srgbClr val="000000"/>
                </a:solidFill>
                <a:latin typeface="+mj-lt"/>
              </a:rPr>
              <a:t> </a:t>
            </a:r>
            <a:r>
              <a:rPr lang="de-DE" altLang="de-DE" dirty="0" err="1">
                <a:solidFill>
                  <a:srgbClr val="000000"/>
                </a:solidFill>
                <a:latin typeface="+mj-lt"/>
              </a:rPr>
              <a:t>export</a:t>
            </a:r>
            <a:r>
              <a:rPr lang="de-DE" altLang="de-DE" dirty="0">
                <a:solidFill>
                  <a:srgbClr val="000000"/>
                </a:solidFill>
                <a:latin typeface="+mj-lt"/>
              </a:rPr>
              <a:t> </a:t>
            </a:r>
            <a:r>
              <a:rPr lang="de-DE" altLang="de-DE" dirty="0" err="1">
                <a:solidFill>
                  <a:srgbClr val="000000"/>
                </a:solidFill>
                <a:latin typeface="+mj-lt"/>
              </a:rPr>
              <a:t>the</a:t>
            </a:r>
            <a:r>
              <a:rPr lang="de-DE" altLang="de-DE" dirty="0">
                <a:solidFill>
                  <a:srgbClr val="000000"/>
                </a:solidFill>
                <a:latin typeface="+mj-lt"/>
              </a:rPr>
              <a:t> </a:t>
            </a:r>
            <a:r>
              <a:rPr lang="de-DE" altLang="de-DE" dirty="0" err="1">
                <a:solidFill>
                  <a:srgbClr val="000000"/>
                </a:solidFill>
                <a:latin typeface="+mj-lt"/>
              </a:rPr>
              <a:t>graph</a:t>
            </a:r>
            <a:r>
              <a:rPr lang="de-DE" altLang="de-DE" dirty="0">
                <a:solidFill>
                  <a:srgbClr val="000000"/>
                </a:solidFill>
                <a:latin typeface="+mj-lt"/>
              </a:rPr>
              <a:t> in</a:t>
            </a:r>
            <a:r>
              <a:rPr lang="de-DE" altLang="de-DE" dirty="0">
                <a:solidFill>
                  <a:srgbClr val="000000"/>
                </a:solidFill>
                <a:latin typeface="Helvetica Neue"/>
              </a:rPr>
              <a:t> </a:t>
            </a:r>
            <a:r>
              <a:rPr lang="de-DE" altLang="de-DE" dirty="0">
                <a:solidFill>
                  <a:srgbClr val="000000"/>
                </a:solidFill>
                <a:latin typeface="Courier New" panose="02070309020205020404" pitchFamily="49" charset="0"/>
                <a:cs typeface="Courier New" panose="02070309020205020404" pitchFamily="49" charset="0"/>
              </a:rPr>
              <a:t>GEXF</a:t>
            </a:r>
            <a:r>
              <a:rPr lang="de-DE" altLang="de-DE" dirty="0">
                <a:solidFill>
                  <a:srgbClr val="000000"/>
                </a:solidFill>
                <a:latin typeface="Helvetica Neue"/>
              </a:rPr>
              <a:t> </a:t>
            </a:r>
            <a:r>
              <a:rPr lang="de-DE" altLang="de-DE" dirty="0">
                <a:solidFill>
                  <a:srgbClr val="000000"/>
                </a:solidFill>
                <a:latin typeface="+mj-lt"/>
              </a:rPr>
              <a:t>(Graph Exchange XML Format).</a:t>
            </a:r>
            <a:r>
              <a:rPr lang="de-DE" altLang="de-DE" sz="800" dirty="0">
                <a:latin typeface="+mj-lt"/>
              </a:rPr>
              <a:t> </a:t>
            </a:r>
            <a:endParaRPr lang="de-DE" altLang="de-DE" sz="4400" dirty="0">
              <a:latin typeface="+mj-lt"/>
            </a:endParaRPr>
          </a:p>
        </p:txBody>
      </p:sp>
      <p:pic>
        <p:nvPicPr>
          <p:cNvPr id="6" name="Grafik 5"/>
          <p:cNvPicPr>
            <a:picLocks noChangeAspect="1"/>
          </p:cNvPicPr>
          <p:nvPr/>
        </p:nvPicPr>
        <p:blipFill>
          <a:blip r:embed="rId3"/>
          <a:stretch>
            <a:fillRect/>
          </a:stretch>
        </p:blipFill>
        <p:spPr>
          <a:xfrm>
            <a:off x="720000" y="1866899"/>
            <a:ext cx="6422223" cy="4324327"/>
          </a:xfrm>
          <a:prstGeom prst="rect">
            <a:avLst/>
          </a:prstGeom>
        </p:spPr>
      </p:pic>
    </p:spTree>
    <p:extLst>
      <p:ext uri="{BB962C8B-B14F-4D97-AF65-F5344CB8AC3E}">
        <p14:creationId xmlns:p14="http://schemas.microsoft.com/office/powerpoint/2010/main" val="209663708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720000" y="1428750"/>
            <a:ext cx="7560000" cy="4988224"/>
          </a:xfrm>
        </p:spPr>
        <p:txBody>
          <a:bodyPr/>
          <a:lstStyle/>
          <a:p>
            <a:r>
              <a:rPr lang="de-DE" sz="2000" b="1" dirty="0" smtClean="0"/>
              <a:t>Analysis in </a:t>
            </a:r>
            <a:r>
              <a:rPr lang="de-DE" sz="2000" b="1" dirty="0" err="1" smtClean="0"/>
              <a:t>other</a:t>
            </a:r>
            <a:r>
              <a:rPr lang="de-DE" sz="2000" b="1" dirty="0" smtClean="0"/>
              <a:t> </a:t>
            </a:r>
            <a:r>
              <a:rPr lang="de-DE" sz="2000" b="1" dirty="0" err="1" smtClean="0"/>
              <a:t>developer</a:t>
            </a:r>
            <a:r>
              <a:rPr lang="de-DE" sz="2000" b="1" dirty="0" smtClean="0"/>
              <a:t> </a:t>
            </a:r>
            <a:r>
              <a:rPr lang="de-DE" sz="2000" b="1" dirty="0" err="1" smtClean="0"/>
              <a:t>tools</a:t>
            </a:r>
            <a:r>
              <a:rPr lang="de-DE" sz="2000" b="1" dirty="0" smtClean="0"/>
              <a:t> </a:t>
            </a:r>
            <a:r>
              <a:rPr lang="de-DE" sz="2000" b="1" dirty="0" err="1" smtClean="0"/>
              <a:t>and</a:t>
            </a:r>
            <a:r>
              <a:rPr lang="de-DE" sz="2000" b="1" dirty="0" smtClean="0"/>
              <a:t> </a:t>
            </a:r>
            <a:r>
              <a:rPr lang="de-DE" sz="2000" b="1" dirty="0" err="1" smtClean="0"/>
              <a:t>packages</a:t>
            </a:r>
            <a:endParaRPr lang="de-DE" sz="2000" b="1" dirty="0" smtClean="0"/>
          </a:p>
          <a:p>
            <a:pPr lvl="1"/>
            <a:r>
              <a:rPr lang="de-DE" dirty="0" err="1" smtClean="0"/>
              <a:t>Iphyton</a:t>
            </a:r>
            <a:r>
              <a:rPr lang="de-DE" dirty="0" smtClean="0"/>
              <a:t>/</a:t>
            </a:r>
            <a:r>
              <a:rPr lang="de-DE" dirty="0" err="1" smtClean="0"/>
              <a:t>Jupyter</a:t>
            </a:r>
            <a:r>
              <a:rPr lang="de-DE" dirty="0" smtClean="0"/>
              <a:t> </a:t>
            </a:r>
            <a:r>
              <a:rPr lang="de-DE" dirty="0" err="1" smtClean="0"/>
              <a:t>and</a:t>
            </a:r>
            <a:r>
              <a:rPr lang="de-DE" dirty="0" smtClean="0"/>
              <a:t> </a:t>
            </a:r>
            <a:r>
              <a:rPr lang="de-DE" dirty="0" err="1" smtClean="0"/>
              <a:t>NetworkX</a:t>
            </a:r>
            <a:r>
              <a:rPr lang="de-DE" dirty="0" smtClean="0"/>
              <a:t> (</a:t>
            </a:r>
            <a:r>
              <a:rPr lang="de-DE" dirty="0" err="1" smtClean="0"/>
              <a:t>my</a:t>
            </a:r>
            <a:r>
              <a:rPr lang="de-DE" dirty="0" smtClean="0"/>
              <a:t> </a:t>
            </a:r>
            <a:r>
              <a:rPr lang="de-DE" dirty="0" err="1" smtClean="0"/>
              <a:t>package</a:t>
            </a:r>
            <a:r>
              <a:rPr lang="de-DE" dirty="0" smtClean="0"/>
              <a:t> </a:t>
            </a:r>
            <a:r>
              <a:rPr lang="de-DE" dirty="0" err="1" smtClean="0"/>
              <a:t>of</a:t>
            </a:r>
            <a:r>
              <a:rPr lang="de-DE" dirty="0" smtClean="0"/>
              <a:t> </a:t>
            </a:r>
            <a:r>
              <a:rPr lang="de-DE" dirty="0" err="1" smtClean="0"/>
              <a:t>choice</a:t>
            </a:r>
            <a:r>
              <a:rPr lang="de-DE" dirty="0" smtClean="0"/>
              <a:t>)</a:t>
            </a:r>
          </a:p>
          <a:p>
            <a:pPr lvl="1"/>
            <a:r>
              <a:rPr lang="de-DE" dirty="0" smtClean="0"/>
              <a:t>Further </a:t>
            </a:r>
            <a:r>
              <a:rPr lang="de-DE" dirty="0" err="1" smtClean="0"/>
              <a:t>python</a:t>
            </a:r>
            <a:r>
              <a:rPr lang="de-DE" dirty="0" smtClean="0"/>
              <a:t> </a:t>
            </a:r>
            <a:r>
              <a:rPr lang="de-DE" dirty="0" err="1" smtClean="0"/>
              <a:t>packages</a:t>
            </a:r>
            <a:r>
              <a:rPr lang="de-DE" dirty="0" smtClean="0"/>
              <a:t>: </a:t>
            </a:r>
            <a:r>
              <a:rPr lang="de-DE" dirty="0" err="1" smtClean="0"/>
              <a:t>igraph</a:t>
            </a:r>
            <a:r>
              <a:rPr lang="de-DE" dirty="0" smtClean="0"/>
              <a:t>, D3 (</a:t>
            </a:r>
            <a:r>
              <a:rPr lang="de-DE" dirty="0" err="1" smtClean="0"/>
              <a:t>visualization</a:t>
            </a:r>
            <a:r>
              <a:rPr lang="de-DE" dirty="0" smtClean="0"/>
              <a:t>)</a:t>
            </a:r>
          </a:p>
          <a:p>
            <a:pPr lvl="1"/>
            <a:r>
              <a:rPr lang="de-DE" dirty="0" smtClean="0"/>
              <a:t>R (SNA </a:t>
            </a:r>
            <a:r>
              <a:rPr lang="de-DE" dirty="0" err="1" smtClean="0"/>
              <a:t>package</a:t>
            </a:r>
            <a:r>
              <a:rPr lang="de-DE" dirty="0" smtClean="0"/>
              <a:t> etc.)</a:t>
            </a:r>
          </a:p>
          <a:p>
            <a:pPr lvl="1"/>
            <a:r>
              <a:rPr lang="de-DE" dirty="0" smtClean="0"/>
              <a:t>…</a:t>
            </a:r>
          </a:p>
          <a:p>
            <a:pPr lvl="1"/>
            <a:endParaRPr lang="de-DE" dirty="0"/>
          </a:p>
          <a:p>
            <a:r>
              <a:rPr lang="de-DE" sz="2000" b="1" dirty="0" smtClean="0"/>
              <a:t>Analysis in </a:t>
            </a:r>
            <a:r>
              <a:rPr lang="de-DE" sz="2000" b="1" dirty="0" err="1" smtClean="0"/>
              <a:t>other</a:t>
            </a:r>
            <a:r>
              <a:rPr lang="de-DE" sz="2000" b="1" dirty="0" smtClean="0"/>
              <a:t> </a:t>
            </a:r>
            <a:r>
              <a:rPr lang="de-DE" sz="2000" b="1" dirty="0" err="1" smtClean="0"/>
              <a:t>packaged</a:t>
            </a:r>
            <a:r>
              <a:rPr lang="de-DE" sz="2000" b="1" dirty="0" smtClean="0"/>
              <a:t> </a:t>
            </a:r>
            <a:r>
              <a:rPr lang="de-DE" sz="2000" b="1" dirty="0" err="1" smtClean="0"/>
              <a:t>software</a:t>
            </a:r>
            <a:r>
              <a:rPr lang="de-DE" sz="2000" b="1" dirty="0" smtClean="0"/>
              <a:t> </a:t>
            </a:r>
            <a:r>
              <a:rPr lang="de-DE" sz="2000" b="1" dirty="0" err="1" smtClean="0"/>
              <a:t>programs</a:t>
            </a:r>
            <a:endParaRPr lang="de-DE" sz="2000" b="1" dirty="0" smtClean="0"/>
          </a:p>
          <a:p>
            <a:pPr lvl="1"/>
            <a:r>
              <a:rPr lang="de-DE" dirty="0" err="1" smtClean="0"/>
              <a:t>Ucinet</a:t>
            </a:r>
            <a:endParaRPr lang="de-DE" dirty="0" smtClean="0"/>
          </a:p>
          <a:p>
            <a:pPr lvl="1"/>
            <a:r>
              <a:rPr lang="de-DE" dirty="0" err="1" smtClean="0"/>
              <a:t>Pajek</a:t>
            </a:r>
            <a:endParaRPr lang="de-DE" dirty="0" smtClean="0"/>
          </a:p>
          <a:p>
            <a:pPr lvl="1"/>
            <a:r>
              <a:rPr lang="de-DE" dirty="0" smtClean="0"/>
              <a:t>Cytoscape</a:t>
            </a:r>
          </a:p>
          <a:p>
            <a:pPr lvl="1"/>
            <a:endParaRPr lang="de-DE" dirty="0"/>
          </a:p>
          <a:p>
            <a:r>
              <a:rPr lang="de-DE" dirty="0" smtClean="0"/>
              <a:t>…</a:t>
            </a:r>
          </a:p>
        </p:txBody>
      </p:sp>
      <p:sp>
        <p:nvSpPr>
          <p:cNvPr id="2" name="Titel 1"/>
          <p:cNvSpPr>
            <a:spLocks noGrp="1"/>
          </p:cNvSpPr>
          <p:nvPr>
            <p:ph type="title"/>
          </p:nvPr>
        </p:nvSpPr>
        <p:spPr/>
        <p:txBody>
          <a:bodyPr/>
          <a:lstStyle/>
          <a:p>
            <a:r>
              <a:rPr lang="de-DE" dirty="0" err="1" smtClean="0"/>
              <a:t>Exporting</a:t>
            </a:r>
            <a:r>
              <a:rPr lang="de-DE" dirty="0" smtClean="0"/>
              <a:t>: </a:t>
            </a:r>
            <a:r>
              <a:rPr lang="de-DE" dirty="0" err="1" smtClean="0"/>
              <a:t>Where</a:t>
            </a:r>
            <a:r>
              <a:rPr lang="de-DE" dirty="0" smtClean="0"/>
              <a:t> </a:t>
            </a:r>
            <a:r>
              <a:rPr lang="de-DE" dirty="0" err="1" smtClean="0"/>
              <a:t>to</a:t>
            </a:r>
            <a:r>
              <a:rPr lang="de-DE" dirty="0" smtClean="0"/>
              <a:t>?</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24</a:t>
            </a:fld>
            <a:endParaRPr lang="en-GB" dirty="0"/>
          </a:p>
        </p:txBody>
      </p:sp>
      <p:sp>
        <p:nvSpPr>
          <p:cNvPr id="4" name="Rectangle 1"/>
          <p:cNvSpPr>
            <a:spLocks noChangeArrowheads="1"/>
          </p:cNvSpPr>
          <p:nvPr/>
        </p:nvSpPr>
        <p:spPr bwMode="auto">
          <a:xfrm>
            <a:off x="0" y="-184666"/>
            <a:ext cx="184731" cy="36933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594681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b="1" dirty="0">
                <a:solidFill>
                  <a:srgbClr val="82B000"/>
                </a:solidFill>
              </a:rPr>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25</a:t>
            </a:fld>
            <a:endParaRPr lang="en-GB" dirty="0"/>
          </a:p>
        </p:txBody>
      </p:sp>
    </p:spTree>
    <p:extLst>
      <p:ext uri="{BB962C8B-B14F-4D97-AF65-F5344CB8AC3E}">
        <p14:creationId xmlns:p14="http://schemas.microsoft.com/office/powerpoint/2010/main" val="9281617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Layout algorithms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26</a:t>
            </a:fld>
            <a:endParaRPr lang="en-GB" dirty="0"/>
          </a:p>
        </p:txBody>
      </p:sp>
      <p:sp>
        <p:nvSpPr>
          <p:cNvPr id="3" name="Rechteck 2"/>
          <p:cNvSpPr/>
          <p:nvPr/>
        </p:nvSpPr>
        <p:spPr>
          <a:xfrm>
            <a:off x="283029" y="1477711"/>
            <a:ext cx="4390177" cy="4832092"/>
          </a:xfrm>
          <a:prstGeom prst="rect">
            <a:avLst/>
          </a:prstGeom>
        </p:spPr>
        <p:txBody>
          <a:bodyPr wrap="square">
            <a:spAutoFit/>
          </a:bodyPr>
          <a:lstStyle/>
          <a:p>
            <a:pPr marL="285750" indent="-285750">
              <a:buFont typeface="Wingdings" panose="05000000000000000000" pitchFamily="2" charset="2"/>
              <a:buChar char="§"/>
            </a:pPr>
            <a:r>
              <a:rPr lang="en-US" sz="1400" dirty="0" err="1">
                <a:solidFill>
                  <a:srgbClr val="000000"/>
                </a:solidFill>
                <a:latin typeface="+mj-lt"/>
              </a:rPr>
              <a:t>Vizualizing</a:t>
            </a:r>
            <a:r>
              <a:rPr lang="en-US" sz="1400" dirty="0">
                <a:solidFill>
                  <a:srgbClr val="000000"/>
                </a:solidFill>
                <a:latin typeface="+mj-lt"/>
              </a:rPr>
              <a:t> networks is a complicated problem -- how do you position the nodes and edges in a way such that no nodes overlap, connected nodes are near each other, none of the labels overlap? Typically we use what is called a </a:t>
            </a:r>
            <a:r>
              <a:rPr lang="en-US" sz="1400" i="1" dirty="0">
                <a:solidFill>
                  <a:srgbClr val="000000"/>
                </a:solidFill>
                <a:latin typeface="+mj-lt"/>
              </a:rPr>
              <a:t>layout</a:t>
            </a:r>
            <a:r>
              <a:rPr lang="en-US" sz="1400" dirty="0">
                <a:solidFill>
                  <a:srgbClr val="000000"/>
                </a:solidFill>
                <a:latin typeface="+mj-lt"/>
              </a:rPr>
              <a:t> to plot or visualize networks. A layout is an algorithm used to position nodes and edges on a plot automatically in aesthetically and informationally satisfactory </a:t>
            </a:r>
            <a:r>
              <a:rPr lang="en-US" sz="1400" dirty="0" smtClean="0">
                <a:solidFill>
                  <a:srgbClr val="000000"/>
                </a:solidFill>
                <a:latin typeface="+mj-lt"/>
              </a:rPr>
              <a:t>ways.</a:t>
            </a:r>
          </a:p>
          <a:p>
            <a:pPr marL="285750" indent="-285750">
              <a:buFont typeface="Wingdings" panose="05000000000000000000" pitchFamily="2" charset="2"/>
              <a:buChar char="§"/>
            </a:pPr>
            <a:endParaRPr lang="en-US" sz="1400" dirty="0">
              <a:solidFill>
                <a:srgbClr val="000000"/>
              </a:solidFill>
              <a:latin typeface="+mj-lt"/>
            </a:endParaRPr>
          </a:p>
          <a:p>
            <a:pPr marL="285750" indent="-285750">
              <a:buFont typeface="Wingdings" panose="05000000000000000000" pitchFamily="2" charset="2"/>
              <a:buChar char="§"/>
            </a:pPr>
            <a:r>
              <a:rPr lang="en-US" sz="1400" dirty="0" smtClean="0">
                <a:solidFill>
                  <a:srgbClr val="000000"/>
                </a:solidFill>
                <a:latin typeface="+mj-lt"/>
              </a:rPr>
              <a:t>There </a:t>
            </a:r>
            <a:r>
              <a:rPr lang="en-US" sz="1400" dirty="0">
                <a:solidFill>
                  <a:srgbClr val="000000"/>
                </a:solidFill>
                <a:latin typeface="+mj-lt"/>
              </a:rPr>
              <a:t>are several different layout algorithms, but the most common is a </a:t>
            </a:r>
            <a:r>
              <a:rPr lang="en-US" sz="1400" i="1" dirty="0">
                <a:solidFill>
                  <a:srgbClr val="000000"/>
                </a:solidFill>
                <a:latin typeface="+mj-lt"/>
              </a:rPr>
              <a:t>force-directed</a:t>
            </a:r>
            <a:r>
              <a:rPr lang="en-US" sz="1400" dirty="0">
                <a:solidFill>
                  <a:srgbClr val="000000"/>
                </a:solidFill>
                <a:latin typeface="+mj-lt"/>
              </a:rPr>
              <a:t> layout. These layout algorithms are based off of physical repulsion and spring systems. In general, the rule for force-directed layouts is: repel all nodes, and model connections between nodes as 'springs', with the result that more connected nodes will be closer </a:t>
            </a:r>
            <a:r>
              <a:rPr lang="en-US" sz="1400" dirty="0" smtClean="0">
                <a:solidFill>
                  <a:srgbClr val="000000"/>
                </a:solidFill>
                <a:latin typeface="+mj-lt"/>
              </a:rPr>
              <a:t>together.</a:t>
            </a:r>
          </a:p>
          <a:p>
            <a:pPr marL="285750" indent="-285750">
              <a:buFont typeface="Wingdings" panose="05000000000000000000" pitchFamily="2" charset="2"/>
              <a:buChar char="§"/>
            </a:pPr>
            <a:endParaRPr lang="en-US" sz="1400" dirty="0">
              <a:solidFill>
                <a:srgbClr val="000000"/>
              </a:solidFill>
              <a:latin typeface="+mj-lt"/>
            </a:endParaRPr>
          </a:p>
          <a:p>
            <a:pPr marL="285750" indent="-285750">
              <a:buFont typeface="Wingdings" panose="05000000000000000000" pitchFamily="2" charset="2"/>
              <a:buChar char="§"/>
            </a:pPr>
            <a:r>
              <a:rPr lang="en-US" sz="1400" dirty="0" smtClean="0">
                <a:solidFill>
                  <a:srgbClr val="000000"/>
                </a:solidFill>
                <a:latin typeface="+mj-lt"/>
              </a:rPr>
              <a:t>One </a:t>
            </a:r>
            <a:r>
              <a:rPr lang="en-US" sz="1400" dirty="0">
                <a:solidFill>
                  <a:srgbClr val="000000"/>
                </a:solidFill>
                <a:latin typeface="+mj-lt"/>
              </a:rPr>
              <a:t>important issue is that each layout typically has random initial conditions. Running a plot function twice will return two different plots, both following the rules of the algorithm, but differing due to the initial conditions of the layout.</a:t>
            </a:r>
            <a:endParaRPr lang="en-US" sz="1400" b="0" i="0" dirty="0">
              <a:solidFill>
                <a:srgbClr val="000000"/>
              </a:solidFill>
              <a:effectLst/>
              <a:latin typeface="+mj-lt"/>
            </a:endParaRPr>
          </a:p>
        </p:txBody>
      </p:sp>
      <p:pic>
        <p:nvPicPr>
          <p:cNvPr id="12290" name="Picture 2" descr="https://i2.wp.com/flowingdata.com/wp-content/uploads/2015/07/Disney-strategy-chart-from-195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3206" y="1477711"/>
            <a:ext cx="4237676" cy="37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66018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Layout </a:t>
            </a:r>
            <a:r>
              <a:rPr lang="de-DE" dirty="0" err="1" smtClean="0"/>
              <a:t>algorithms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27</a:t>
            </a:fld>
            <a:endParaRPr lang="en-GB" dirty="0"/>
          </a:p>
        </p:txBody>
      </p:sp>
      <p:pic>
        <p:nvPicPr>
          <p:cNvPr id="3" name="Grafik 2"/>
          <p:cNvPicPr>
            <a:picLocks noChangeAspect="1"/>
          </p:cNvPicPr>
          <p:nvPr/>
        </p:nvPicPr>
        <p:blipFill>
          <a:blip r:embed="rId3"/>
          <a:stretch>
            <a:fillRect/>
          </a:stretch>
        </p:blipFill>
        <p:spPr>
          <a:xfrm>
            <a:off x="497293" y="1257300"/>
            <a:ext cx="8364856" cy="5035560"/>
          </a:xfrm>
          <a:prstGeom prst="rect">
            <a:avLst/>
          </a:prstGeom>
        </p:spPr>
      </p:pic>
      <p:sp>
        <p:nvSpPr>
          <p:cNvPr id="4" name="Abgerundetes Rechteck 3"/>
          <p:cNvSpPr/>
          <p:nvPr/>
        </p:nvSpPr>
        <p:spPr bwMode="auto">
          <a:xfrm>
            <a:off x="254000" y="3200400"/>
            <a:ext cx="2247900" cy="26924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9822190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Detailed</a:t>
            </a:r>
            <a:r>
              <a:rPr lang="de-DE" dirty="0" smtClean="0"/>
              <a:t> </a:t>
            </a:r>
            <a:r>
              <a:rPr lang="de-DE" dirty="0" err="1" smtClean="0"/>
              <a:t>plotting</a:t>
            </a:r>
            <a:r>
              <a:rPr lang="de-DE" dirty="0" smtClean="0"/>
              <a:t> </a:t>
            </a:r>
            <a:r>
              <a:rPr lang="de-DE" dirty="0" err="1" smtClean="0"/>
              <a:t>with</a:t>
            </a:r>
            <a:r>
              <a:rPr lang="de-DE" dirty="0" smtClean="0"/>
              <a:t> </a:t>
            </a:r>
            <a:r>
              <a:rPr lang="de-DE" dirty="0" err="1" smtClean="0"/>
              <a:t>colors</a:t>
            </a:r>
            <a:r>
              <a:rPr lang="de-DE" dirty="0" smtClean="0"/>
              <a:t> </a:t>
            </a:r>
            <a:r>
              <a:rPr lang="de-DE" dirty="0" err="1" smtClean="0"/>
              <a:t>by</a:t>
            </a:r>
            <a:r>
              <a:rPr lang="de-DE" dirty="0" smtClean="0"/>
              <a:t> </a:t>
            </a:r>
            <a:r>
              <a:rPr lang="de-DE" dirty="0" err="1" smtClean="0"/>
              <a:t>attribute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28</a:t>
            </a:fld>
            <a:endParaRPr lang="en-GB" dirty="0"/>
          </a:p>
        </p:txBody>
      </p:sp>
      <p:pic>
        <p:nvPicPr>
          <p:cNvPr id="5" name="Grafik 4"/>
          <p:cNvPicPr>
            <a:picLocks noChangeAspect="1"/>
          </p:cNvPicPr>
          <p:nvPr/>
        </p:nvPicPr>
        <p:blipFill>
          <a:blip r:embed="rId3"/>
          <a:stretch>
            <a:fillRect/>
          </a:stretch>
        </p:blipFill>
        <p:spPr>
          <a:xfrm>
            <a:off x="828040" y="1282700"/>
            <a:ext cx="7674109" cy="5154252"/>
          </a:xfrm>
          <a:prstGeom prst="rect">
            <a:avLst/>
          </a:prstGeom>
        </p:spPr>
      </p:pic>
      <p:sp>
        <p:nvSpPr>
          <p:cNvPr id="4" name="Abgerundetes Rechteck 3"/>
          <p:cNvSpPr/>
          <p:nvPr/>
        </p:nvSpPr>
        <p:spPr bwMode="auto">
          <a:xfrm>
            <a:off x="520700" y="1727200"/>
            <a:ext cx="2247900" cy="1727200"/>
          </a:xfrm>
          <a:prstGeom prst="roundRect">
            <a:avLst>
              <a:gd name="adj" fmla="val 39831"/>
            </a:avLst>
          </a:prstGeom>
          <a:noFill/>
          <a:ln w="571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18185337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b="1" dirty="0">
                <a:solidFill>
                  <a:srgbClr val="82B000"/>
                </a:solidFill>
              </a:rPr>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29</a:t>
            </a:fld>
            <a:endParaRPr lang="en-GB" dirty="0"/>
          </a:p>
        </p:txBody>
      </p:sp>
    </p:spTree>
    <p:extLst>
      <p:ext uri="{BB962C8B-B14F-4D97-AF65-F5344CB8AC3E}">
        <p14:creationId xmlns:p14="http://schemas.microsoft.com/office/powerpoint/2010/main" val="94118658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Introduction 1: Zachary‘s Karate Club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a:t>
            </a:fld>
            <a:endParaRPr lang="en-GB" dirty="0"/>
          </a:p>
        </p:txBody>
      </p:sp>
      <p:sp>
        <p:nvSpPr>
          <p:cNvPr id="3" name="Rectangle 2"/>
          <p:cNvSpPr/>
          <p:nvPr/>
        </p:nvSpPr>
        <p:spPr bwMode="auto">
          <a:xfrm>
            <a:off x="720000" y="1285336"/>
            <a:ext cx="5741185" cy="491705"/>
          </a:xfrm>
          <a:prstGeom prst="rect">
            <a:avLst/>
          </a:prstGeom>
          <a:no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de-DE" sz="2000" b="0" i="1" u="none" strike="noStrike" cap="none" normalizeH="0" baseline="0" dirty="0" smtClean="0">
                <a:ln>
                  <a:noFill/>
                </a:ln>
                <a:solidFill>
                  <a:schemeClr val="tx1"/>
                </a:solidFill>
                <a:effectLst/>
                <a:latin typeface="+mj-lt"/>
              </a:rPr>
              <a:t>The Iris</a:t>
            </a:r>
            <a:r>
              <a:rPr kumimoji="0" lang="de-DE" sz="2000" b="0" i="1" u="none" strike="noStrike" cap="none" normalizeH="0" dirty="0" smtClean="0">
                <a:ln>
                  <a:noFill/>
                </a:ln>
                <a:solidFill>
                  <a:schemeClr val="tx1"/>
                </a:solidFill>
                <a:effectLst/>
                <a:latin typeface="+mj-lt"/>
              </a:rPr>
              <a:t> dataset of social network analysis</a:t>
            </a:r>
            <a:endParaRPr kumimoji="0" lang="de-DE" sz="2000" b="0" i="1" u="none" strike="noStrike" cap="none" normalizeH="0" baseline="0" dirty="0" smtClean="0">
              <a:ln>
                <a:noFill/>
              </a:ln>
              <a:solidFill>
                <a:schemeClr val="tx1"/>
              </a:solidFill>
              <a:effectLst/>
              <a:latin typeface="+mj-lt"/>
            </a:endParaRPr>
          </a:p>
        </p:txBody>
      </p:sp>
      <p:pic>
        <p:nvPicPr>
          <p:cNvPr id="8194" name="Picture 2" descr="https://upload.wikimedia.org/wikipedia/commons/2/2b/Karate_Cuneyt_Akco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336" y="1740607"/>
            <a:ext cx="3984446" cy="34202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0000" y="5248275"/>
            <a:ext cx="8502149" cy="1169551"/>
          </a:xfrm>
          <a:prstGeom prst="rect">
            <a:avLst/>
          </a:prstGeom>
        </p:spPr>
        <p:txBody>
          <a:bodyPr wrap="square">
            <a:spAutoFit/>
          </a:bodyPr>
          <a:lstStyle/>
          <a:p>
            <a:r>
              <a:rPr lang="en-US" sz="1400" dirty="0">
                <a:solidFill>
                  <a:srgbClr val="000000"/>
                </a:solidFill>
                <a:latin typeface="+mj-lt"/>
              </a:rPr>
              <a:t>A social network of a karate club was studied by Wayne W. Zachary for a period of three years from 1970 to 1972. The network captures 34 members of a karate club, documenting 78 pairwise links between members who interacted </a:t>
            </a:r>
            <a:r>
              <a:rPr lang="en-US" sz="1400" b="1" dirty="0">
                <a:solidFill>
                  <a:srgbClr val="000000"/>
                </a:solidFill>
                <a:latin typeface="+mj-lt"/>
              </a:rPr>
              <a:t>outside</a:t>
            </a:r>
            <a:r>
              <a:rPr lang="en-US" sz="1400" dirty="0">
                <a:solidFill>
                  <a:srgbClr val="000000"/>
                </a:solidFill>
                <a:latin typeface="+mj-lt"/>
              </a:rPr>
              <a:t> the club. During the study a conflict arose which led to the split of the club into two. Based on collected data Zachary assigned correctly all but one member of the club to the groups they actually joined after the split.</a:t>
            </a:r>
            <a:endParaRPr lang="de-DE" sz="1400" dirty="0">
              <a:latin typeface="+mj-lt"/>
            </a:endParaRPr>
          </a:p>
        </p:txBody>
      </p:sp>
    </p:spTree>
    <p:extLst>
      <p:ext uri="{BB962C8B-B14F-4D97-AF65-F5344CB8AC3E}">
        <p14:creationId xmlns:p14="http://schemas.microsoft.com/office/powerpoint/2010/main" val="213948113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Centrality measures – overview</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30</a:t>
            </a:fld>
            <a:endParaRPr lang="en-GB" dirty="0"/>
          </a:p>
        </p:txBody>
      </p:sp>
      <p:pic>
        <p:nvPicPr>
          <p:cNvPr id="13314" name="Picture 2" descr="https://upload.wikimedia.org/wikipedia/commons/thumb/6/60/Graph_betweenness.svg/2000px-Graph_betweenness.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2086" y="1392436"/>
            <a:ext cx="3370063" cy="3370063"/>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50900" y="1392436"/>
            <a:ext cx="4572000" cy="2554545"/>
          </a:xfrm>
          <a:prstGeom prst="rect">
            <a:avLst/>
          </a:prstGeom>
        </p:spPr>
        <p:txBody>
          <a:bodyPr>
            <a:spAutoFit/>
          </a:bodyPr>
          <a:lstStyle/>
          <a:p>
            <a:pPr marL="342900" indent="-342900">
              <a:buClr>
                <a:schemeClr val="accent1"/>
              </a:buClr>
              <a:buFont typeface="Wingdings" panose="05000000000000000000" pitchFamily="2" charset="2"/>
              <a:buChar char="§"/>
            </a:pPr>
            <a:r>
              <a:rPr lang="en-US" dirty="0">
                <a:solidFill>
                  <a:srgbClr val="000000"/>
                </a:solidFill>
                <a:latin typeface="+mj-lt"/>
              </a:rPr>
              <a:t>Definition of </a:t>
            </a:r>
            <a:r>
              <a:rPr lang="en-US" dirty="0" smtClean="0">
                <a:solidFill>
                  <a:srgbClr val="000000"/>
                </a:solidFill>
                <a:latin typeface="+mj-lt"/>
              </a:rPr>
              <a:t>centrality</a:t>
            </a:r>
            <a:endParaRPr lang="en-US" dirty="0">
              <a:solidFill>
                <a:srgbClr val="000000"/>
              </a:solidFill>
              <a:latin typeface="+mj-lt"/>
            </a:endParaRPr>
          </a:p>
          <a:p>
            <a:pPr marL="342900" indent="-342900">
              <a:buClr>
                <a:schemeClr val="accent1"/>
              </a:buClr>
              <a:buFont typeface="Wingdings" panose="05000000000000000000" pitchFamily="2" charset="2"/>
              <a:buChar char="§"/>
            </a:pPr>
            <a:endParaRPr lang="en-US" dirty="0" smtClean="0">
              <a:solidFill>
                <a:srgbClr val="000000"/>
              </a:solidFill>
              <a:latin typeface="+mj-lt"/>
            </a:endParaRPr>
          </a:p>
          <a:p>
            <a:pPr marL="342900" indent="-342900">
              <a:buClr>
                <a:schemeClr val="accent1"/>
              </a:buClr>
              <a:buFont typeface="Wingdings" panose="05000000000000000000" pitchFamily="2" charset="2"/>
              <a:buChar char="§"/>
            </a:pPr>
            <a:r>
              <a:rPr lang="en-US" dirty="0" smtClean="0">
                <a:solidFill>
                  <a:srgbClr val="000000"/>
                </a:solidFill>
                <a:latin typeface="+mj-lt"/>
              </a:rPr>
              <a:t>Compare </a:t>
            </a:r>
            <a:r>
              <a:rPr lang="en-US" dirty="0">
                <a:solidFill>
                  <a:srgbClr val="000000"/>
                </a:solidFill>
                <a:latin typeface="+mj-lt"/>
              </a:rPr>
              <a:t>and contrast popular centrality measures on dataset</a:t>
            </a:r>
          </a:p>
          <a:p>
            <a:pPr marL="800100" lvl="1" indent="-342900">
              <a:buClr>
                <a:schemeClr val="accent1"/>
              </a:buClr>
              <a:buFont typeface="Wingdings" panose="05000000000000000000" pitchFamily="2" charset="2"/>
              <a:buChar char="§"/>
            </a:pPr>
            <a:r>
              <a:rPr lang="en-US" dirty="0" smtClean="0">
                <a:solidFill>
                  <a:srgbClr val="000000"/>
                </a:solidFill>
                <a:latin typeface="+mj-lt"/>
              </a:rPr>
              <a:t>Degree	</a:t>
            </a:r>
          </a:p>
          <a:p>
            <a:pPr marL="800100" lvl="1" indent="-342900">
              <a:buClr>
                <a:schemeClr val="accent1"/>
              </a:buClr>
              <a:buFont typeface="Wingdings" panose="05000000000000000000" pitchFamily="2" charset="2"/>
              <a:buChar char="§"/>
            </a:pPr>
            <a:r>
              <a:rPr lang="en-US" dirty="0" smtClean="0">
                <a:solidFill>
                  <a:srgbClr val="000000"/>
                </a:solidFill>
                <a:latin typeface="+mj-lt"/>
              </a:rPr>
              <a:t>Closeness</a:t>
            </a:r>
            <a:endParaRPr lang="en-US" dirty="0">
              <a:solidFill>
                <a:srgbClr val="000000"/>
              </a:solidFill>
              <a:latin typeface="+mj-lt"/>
            </a:endParaRPr>
          </a:p>
          <a:p>
            <a:pPr marL="800100" lvl="1" indent="-342900">
              <a:buClr>
                <a:schemeClr val="accent1"/>
              </a:buClr>
              <a:buFont typeface="Wingdings" panose="05000000000000000000" pitchFamily="2" charset="2"/>
              <a:buChar char="§"/>
            </a:pPr>
            <a:r>
              <a:rPr lang="en-US" dirty="0" err="1">
                <a:solidFill>
                  <a:srgbClr val="000000"/>
                </a:solidFill>
                <a:latin typeface="+mj-lt"/>
              </a:rPr>
              <a:t>Betweenness</a:t>
            </a:r>
            <a:endParaRPr lang="en-US" dirty="0">
              <a:solidFill>
                <a:srgbClr val="000000"/>
              </a:solidFill>
              <a:latin typeface="+mj-lt"/>
            </a:endParaRPr>
          </a:p>
          <a:p>
            <a:pPr marL="800100" lvl="1" indent="-342900">
              <a:buClr>
                <a:schemeClr val="accent1"/>
              </a:buClr>
              <a:buFont typeface="Wingdings" panose="05000000000000000000" pitchFamily="2" charset="2"/>
              <a:buChar char="§"/>
            </a:pPr>
            <a:r>
              <a:rPr lang="en-US" dirty="0">
                <a:solidFill>
                  <a:srgbClr val="000000"/>
                </a:solidFill>
                <a:latin typeface="+mj-lt"/>
              </a:rPr>
              <a:t>Eigenvector</a:t>
            </a:r>
            <a:endParaRPr lang="en-US" b="0" i="0" dirty="0">
              <a:solidFill>
                <a:srgbClr val="000000"/>
              </a:solidFill>
              <a:effectLst/>
              <a:latin typeface="+mj-lt"/>
            </a:endParaRPr>
          </a:p>
        </p:txBody>
      </p:sp>
    </p:spTree>
    <p:extLst>
      <p:ext uri="{BB962C8B-B14F-4D97-AF65-F5344CB8AC3E}">
        <p14:creationId xmlns:p14="http://schemas.microsoft.com/office/powerpoint/2010/main" val="253496404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Degree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31</a:t>
            </a:fld>
            <a:endParaRPr lang="en-GB" dirty="0"/>
          </a:p>
        </p:txBody>
      </p:sp>
      <p:sp>
        <p:nvSpPr>
          <p:cNvPr id="3" name="Rectangle 1"/>
          <p:cNvSpPr>
            <a:spLocks noChangeArrowheads="1"/>
          </p:cNvSpPr>
          <p:nvPr/>
        </p:nvSpPr>
        <p:spPr bwMode="auto">
          <a:xfrm>
            <a:off x="552057" y="1361144"/>
            <a:ext cx="8242300" cy="163121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smtClean="0">
                <a:ln>
                  <a:noFill/>
                </a:ln>
                <a:solidFill>
                  <a:srgbClr val="000000"/>
                </a:solidFill>
                <a:effectLst/>
                <a:latin typeface="+mj-lt"/>
              </a:rPr>
              <a:t>The </a:t>
            </a:r>
            <a:r>
              <a:rPr kumimoji="0" lang="de-DE" altLang="de-DE" b="1"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 </a:t>
            </a:r>
            <a:r>
              <a:rPr kumimoji="0" lang="de-DE" altLang="de-DE" b="0" i="0" u="none" strike="noStrike" cap="none" normalizeH="0" baseline="0" dirty="0" err="1" smtClean="0">
                <a:ln>
                  <a:noFill/>
                </a:ln>
                <a:solidFill>
                  <a:srgbClr val="000000"/>
                </a:solidFill>
                <a:effectLst/>
                <a:latin typeface="+mj-lt"/>
              </a:rPr>
              <a:t>node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number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other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to</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which</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it</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connected</a:t>
            </a:r>
            <a:r>
              <a:rPr kumimoji="0" lang="de-DE" altLang="de-DE" b="0" i="0" u="none" strike="noStrike" cap="none" normalizeH="0" baseline="0" dirty="0" smtClean="0">
                <a:ln>
                  <a:noFill/>
                </a:ln>
                <a:solidFill>
                  <a:srgbClr val="000000"/>
                </a:solidFill>
                <a:effectLst/>
                <a:latin typeface="+mj-lt"/>
              </a:rPr>
              <a:t>.</a:t>
            </a:r>
            <a:endParaRPr lang="de-DE" altLang="de-DE"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dirty="0" err="1" smtClean="0">
                <a:ln>
                  <a:noFill/>
                </a:ln>
                <a:solidFill>
                  <a:srgbClr val="000000"/>
                </a:solidFill>
                <a:effectLst/>
                <a:latin typeface="+mj-lt"/>
              </a:rPr>
              <a:t>Gephi‘s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centrality</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is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calculated</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as</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absolute</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dirty="0" err="1" smtClean="0">
                <a:ln>
                  <a:noFill/>
                </a:ln>
                <a:solidFill>
                  <a:srgbClr val="000000"/>
                </a:solidFill>
                <a:effectLst/>
                <a:latin typeface="+mj-lt"/>
              </a:rPr>
              <a:t>value</a:t>
            </a:r>
            <a:r>
              <a:rPr kumimoji="0" lang="de-DE" altLang="de-DE" b="0" i="0" u="none" strike="noStrike" cap="none" normalizeH="0" dirty="0" smtClean="0">
                <a:ln>
                  <a:noFill/>
                </a:ln>
                <a:solidFill>
                  <a:srgbClr val="000000"/>
                </a:solidFill>
                <a:effectLst/>
                <a:latin typeface="+mj-lt"/>
              </a:rPr>
              <a:t>. Other </a:t>
            </a:r>
            <a:r>
              <a:rPr kumimoji="0" lang="de-DE" altLang="de-DE" b="0" i="0" u="none" strike="noStrike" cap="none" normalizeH="0" dirty="0" err="1" smtClean="0">
                <a:ln>
                  <a:noFill/>
                </a:ln>
                <a:solidFill>
                  <a:srgbClr val="000000"/>
                </a:solidFill>
                <a:effectLst/>
                <a:latin typeface="+mj-lt"/>
              </a:rPr>
              <a:t>programs</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dirty="0" err="1" smtClean="0">
                <a:ln>
                  <a:noFill/>
                </a:ln>
                <a:solidFill>
                  <a:srgbClr val="000000"/>
                </a:solidFill>
                <a:effectLst/>
                <a:latin typeface="+mj-lt"/>
              </a:rPr>
              <a:t>are</a:t>
            </a:r>
            <a:r>
              <a:rPr kumimoji="0" lang="de-DE" altLang="de-DE" b="0" i="0" u="none" strike="noStrike" cap="none" normalizeH="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taking</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degree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and</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dividing</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by</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n-1</a:t>
            </a:r>
            <a:r>
              <a:rPr kumimoji="0" lang="de-DE" altLang="de-DE" sz="1800" b="0" i="0" u="none" strike="noStrike" cap="none" normalizeH="0" baseline="0" dirty="0" smtClean="0">
                <a:ln>
                  <a:noFill/>
                </a:ln>
                <a:solidFill>
                  <a:srgbClr val="000000"/>
                </a:solidFill>
                <a:effectLst/>
                <a:latin typeface="Helvetica Neue"/>
              </a:rPr>
              <a:t> </a:t>
            </a:r>
            <a:r>
              <a:rPr kumimoji="0" lang="de-DE" altLang="de-DE" b="0" i="0" u="none" strike="noStrike" cap="none" normalizeH="0" baseline="0" dirty="0" err="1" smtClean="0">
                <a:ln>
                  <a:noFill/>
                </a:ln>
                <a:solidFill>
                  <a:srgbClr val="000000"/>
                </a:solidFill>
                <a:effectLst/>
                <a:latin typeface="+mj-lt"/>
              </a:rPr>
              <a:t>where</a:t>
            </a:r>
            <a:r>
              <a:rPr kumimoji="0" lang="de-DE" altLang="de-DE" b="0" i="0" u="none" strike="noStrike" cap="none" normalizeH="0" baseline="0" dirty="0" smtClean="0">
                <a:ln>
                  <a:noFill/>
                </a:ln>
                <a:solidFill>
                  <a:srgbClr val="000000"/>
                </a:solidFill>
                <a:effectLst/>
                <a:latin typeface="+mj-lt"/>
              </a:rPr>
              <a:t> </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err="1" smtClean="0">
                <a:ln>
                  <a:noFill/>
                </a:ln>
                <a:solidFill>
                  <a:srgbClr val="000000"/>
                </a:solidFill>
                <a:effectLst/>
                <a:latin typeface="Helvetica Neue"/>
              </a:rPr>
              <a:t>is</a:t>
            </a:r>
            <a:r>
              <a:rPr kumimoji="0" lang="de-DE" altLang="de-DE" sz="1800" b="0" i="0" u="none" strike="noStrike" cap="none" normalizeH="0" baseline="0" dirty="0" smtClean="0">
                <a:ln>
                  <a:noFill/>
                </a:ln>
                <a:solidFill>
                  <a:srgbClr val="000000"/>
                </a:solidFill>
                <a:effectLst/>
                <a:latin typeface="Helvetica Neue"/>
              </a:rPr>
              <a:t> </a:t>
            </a:r>
            <a:r>
              <a:rPr kumimoji="0" lang="de-DE" altLang="de-DE" b="0" i="0" u="none" strike="noStrike" cap="none" normalizeH="0" baseline="0" dirty="0" err="1" smtClean="0">
                <a:ln>
                  <a:noFill/>
                </a:ln>
                <a:solidFill>
                  <a:srgbClr val="000000"/>
                </a:solidFill>
                <a:effectLst/>
                <a:latin typeface="+mj-lt"/>
              </a:rPr>
              <a:t>the</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number</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of</a:t>
            </a:r>
            <a:r>
              <a:rPr kumimoji="0" lang="de-DE" altLang="de-DE" b="0" i="0" u="none" strike="noStrike" cap="none" normalizeH="0" baseline="0" dirty="0" smtClean="0">
                <a:ln>
                  <a:noFill/>
                </a:ln>
                <a:solidFill>
                  <a:srgbClr val="000000"/>
                </a:solidFill>
                <a:effectLst/>
                <a:latin typeface="+mj-lt"/>
              </a:rPr>
              <a:t> </a:t>
            </a:r>
            <a:r>
              <a:rPr kumimoji="0" lang="de-DE" altLang="de-DE" b="0" i="0" u="none" strike="noStrike" cap="none" normalizeH="0" baseline="0" dirty="0" err="1" smtClean="0">
                <a:ln>
                  <a:noFill/>
                </a:ln>
                <a:solidFill>
                  <a:srgbClr val="000000"/>
                </a:solidFill>
                <a:effectLst/>
                <a:latin typeface="+mj-lt"/>
              </a:rPr>
              <a:t>nodes</a:t>
            </a:r>
            <a:r>
              <a:rPr kumimoji="0" lang="de-DE" altLang="de-DE" b="0" i="0" u="none" strike="noStrike" cap="none" normalizeH="0" baseline="0" dirty="0" smtClean="0">
                <a:ln>
                  <a:noFill/>
                </a:ln>
                <a:solidFill>
                  <a:srgbClr val="000000"/>
                </a:solidFill>
                <a:effectLst/>
                <a:latin typeface="+mj-lt"/>
              </a:rPr>
              <a:t> in</a:t>
            </a:r>
            <a:r>
              <a:rPr kumimoji="0" lang="de-DE" altLang="de-DE" sz="1800" b="0" i="0" u="none" strike="noStrike" cap="none" normalizeH="0" baseline="0" dirty="0" smtClean="0">
                <a:ln>
                  <a:noFill/>
                </a:ln>
                <a:solidFill>
                  <a:srgbClr val="000000"/>
                </a:solidFill>
                <a:effectLst/>
                <a:latin typeface="Helvetica Neue"/>
              </a:rPr>
              <a:t> </a:t>
            </a:r>
            <a:r>
              <a:rPr kumimoji="0" lang="de-DE" altLang="de-DE" sz="18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G</a:t>
            </a:r>
            <a:r>
              <a:rPr kumimoji="0" lang="de-DE" altLang="de-DE" sz="1800" b="0" i="0" u="none" strike="noStrike" cap="none" normalizeH="0" baseline="0" dirty="0" smtClean="0">
                <a:ln>
                  <a:noFill/>
                </a:ln>
                <a:solidFill>
                  <a:srgbClr val="000000"/>
                </a:solidFill>
                <a:effectLst/>
                <a:latin typeface="Helvetica Neue"/>
              </a:rPr>
              <a:t>.</a:t>
            </a:r>
          </a:p>
        </p:txBody>
      </p:sp>
      <p:pic>
        <p:nvPicPr>
          <p:cNvPr id="5" name="Grafik 4"/>
          <p:cNvPicPr>
            <a:picLocks noChangeAspect="1"/>
          </p:cNvPicPr>
          <p:nvPr/>
        </p:nvPicPr>
        <p:blipFill>
          <a:blip r:embed="rId3"/>
          <a:stretch>
            <a:fillRect/>
          </a:stretch>
        </p:blipFill>
        <p:spPr>
          <a:xfrm>
            <a:off x="2946401" y="3096510"/>
            <a:ext cx="2565399" cy="1022571"/>
          </a:xfrm>
          <a:prstGeom prst="rect">
            <a:avLst/>
          </a:prstGeom>
        </p:spPr>
      </p:pic>
      <p:sp>
        <p:nvSpPr>
          <p:cNvPr id="8" name="Textfeld 7"/>
          <p:cNvSpPr txBox="1"/>
          <p:nvPr/>
        </p:nvSpPr>
        <p:spPr>
          <a:xfrm>
            <a:off x="552057" y="4123362"/>
            <a:ext cx="7345679" cy="1323439"/>
          </a:xfrm>
          <a:prstGeom prst="rect">
            <a:avLst/>
          </a:prstGeom>
          <a:noFill/>
        </p:spPr>
        <p:txBody>
          <a:bodyPr wrap="square" rtlCol="0">
            <a:spAutoFit/>
          </a:bodyPr>
          <a:lstStyle/>
          <a:p>
            <a:r>
              <a:rPr lang="en-US" b="1" dirty="0" smtClean="0">
                <a:latin typeface="+mj-lt"/>
              </a:rPr>
              <a:t>NOTE</a:t>
            </a:r>
            <a:r>
              <a:rPr lang="en-US" b="1" dirty="0">
                <a:latin typeface="+mj-lt"/>
              </a:rPr>
              <a:t>: </a:t>
            </a:r>
            <a:r>
              <a:rPr lang="en-US" dirty="0">
                <a:latin typeface="+mj-lt"/>
              </a:rPr>
              <a:t>In a directed graph, both in-degree and out-degree centrality can be calculated</a:t>
            </a:r>
            <a:r>
              <a:rPr lang="en-US" dirty="0" smtClean="0">
                <a:latin typeface="+mj-lt"/>
              </a:rPr>
              <a:t>.</a:t>
            </a:r>
          </a:p>
          <a:p>
            <a:endParaRPr lang="en-US" dirty="0">
              <a:latin typeface="+mj-lt"/>
            </a:endParaRPr>
          </a:p>
          <a:p>
            <a:r>
              <a:rPr lang="en-US" dirty="0">
                <a:latin typeface="+mj-lt"/>
              </a:rPr>
              <a:t>Let's find the degree of our main character </a:t>
            </a:r>
            <a:r>
              <a:rPr lang="en-US" dirty="0" smtClean="0">
                <a:latin typeface="+mj-lt"/>
              </a:rPr>
              <a:t>Grey (4).</a:t>
            </a:r>
            <a:endParaRPr lang="de-DE" dirty="0">
              <a:latin typeface="+mj-lt"/>
            </a:endParaRPr>
          </a:p>
        </p:txBody>
      </p:sp>
    </p:spTree>
    <p:extLst>
      <p:ext uri="{BB962C8B-B14F-4D97-AF65-F5344CB8AC3E}">
        <p14:creationId xmlns:p14="http://schemas.microsoft.com/office/powerpoint/2010/main" val="113057805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Likewise</a:t>
            </a:r>
            <a:r>
              <a:rPr lang="de-DE" dirty="0" smtClean="0"/>
              <a:t> </a:t>
            </a:r>
            <a:r>
              <a:rPr lang="de-DE" dirty="0" err="1" smtClean="0"/>
              <a:t>we</a:t>
            </a:r>
            <a:r>
              <a:rPr lang="de-DE" dirty="0" smtClean="0"/>
              <a:t> find </a:t>
            </a:r>
            <a:r>
              <a:rPr lang="de-DE" dirty="0" err="1" smtClean="0"/>
              <a:t>the</a:t>
            </a:r>
            <a:r>
              <a:rPr lang="de-DE" dirty="0" smtClean="0"/>
              <a:t> </a:t>
            </a:r>
            <a:r>
              <a:rPr lang="de-DE" dirty="0" err="1" smtClean="0"/>
              <a:t>degree</a:t>
            </a:r>
            <a:r>
              <a:rPr lang="de-DE" dirty="0" smtClean="0"/>
              <a:t> </a:t>
            </a:r>
            <a:r>
              <a:rPr lang="de-DE" dirty="0" err="1" smtClean="0"/>
              <a:t>of</a:t>
            </a:r>
            <a:r>
              <a:rPr lang="de-DE" dirty="0" smtClean="0"/>
              <a:t> </a:t>
            </a:r>
            <a:r>
              <a:rPr lang="de-DE" dirty="0" err="1" smtClean="0"/>
              <a:t>each</a:t>
            </a:r>
            <a:r>
              <a:rPr lang="de-DE" dirty="0" smtClean="0"/>
              <a:t> </a:t>
            </a:r>
            <a:r>
              <a:rPr lang="de-DE" dirty="0" err="1" smtClean="0"/>
              <a:t>cast</a:t>
            </a:r>
            <a:r>
              <a:rPr lang="de-DE" dirty="0" smtClean="0"/>
              <a:t> </a:t>
            </a:r>
            <a:r>
              <a:rPr lang="de-DE" dirty="0" err="1" smtClean="0"/>
              <a:t>member</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32</a:t>
            </a:fld>
            <a:endParaRPr lang="en-GB" dirty="0"/>
          </a:p>
        </p:txBody>
      </p:sp>
      <p:pic>
        <p:nvPicPr>
          <p:cNvPr id="4" name="Grafik 3"/>
          <p:cNvPicPr>
            <a:picLocks noChangeAspect="1"/>
          </p:cNvPicPr>
          <p:nvPr/>
        </p:nvPicPr>
        <p:blipFill>
          <a:blip r:embed="rId3"/>
          <a:stretch>
            <a:fillRect/>
          </a:stretch>
        </p:blipFill>
        <p:spPr>
          <a:xfrm>
            <a:off x="2700868" y="1193800"/>
            <a:ext cx="3765180" cy="5194300"/>
          </a:xfrm>
          <a:prstGeom prst="rect">
            <a:avLst/>
          </a:prstGeom>
        </p:spPr>
      </p:pic>
    </p:spTree>
    <p:extLst>
      <p:ext uri="{BB962C8B-B14F-4D97-AF65-F5344CB8AC3E}">
        <p14:creationId xmlns:p14="http://schemas.microsoft.com/office/powerpoint/2010/main" val="203890685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Closeness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33</a:t>
            </a:fld>
            <a:endParaRPr lang="en-GB" dirty="0"/>
          </a:p>
        </p:txBody>
      </p:sp>
      <p:sp>
        <p:nvSpPr>
          <p:cNvPr id="3" name="Textfeld 2"/>
          <p:cNvSpPr txBox="1"/>
          <p:nvPr/>
        </p:nvSpPr>
        <p:spPr>
          <a:xfrm>
            <a:off x="720000" y="1270000"/>
            <a:ext cx="8142149" cy="1015663"/>
          </a:xfrm>
          <a:prstGeom prst="rect">
            <a:avLst/>
          </a:prstGeom>
          <a:noFill/>
        </p:spPr>
        <p:txBody>
          <a:bodyPr wrap="square" rtlCol="0">
            <a:spAutoFit/>
          </a:bodyPr>
          <a:lstStyle/>
          <a:p>
            <a:r>
              <a:rPr lang="en-US" dirty="0" smtClean="0">
                <a:solidFill>
                  <a:srgbClr val="000000"/>
                </a:solidFill>
                <a:latin typeface="+mj-lt"/>
              </a:rPr>
              <a:t>Closeness </a:t>
            </a:r>
            <a:r>
              <a:rPr lang="en-US" dirty="0">
                <a:solidFill>
                  <a:srgbClr val="000000"/>
                </a:solidFill>
                <a:latin typeface="+mj-lt"/>
              </a:rPr>
              <a:t>Centrality measures how many "hops" it would take to reach every other node in a network (taking the shortest path). It can be informally thought as 'average distance' to all other nodes.</a:t>
            </a:r>
            <a:endParaRPr lang="de-DE" dirty="0">
              <a:latin typeface="+mj-lt"/>
            </a:endParaRPr>
          </a:p>
        </p:txBody>
      </p:sp>
      <p:pic>
        <p:nvPicPr>
          <p:cNvPr id="18434" name="Picture 2" descr="https://toreopsahl.files.wordpress.com/2008/12/geodesic-n1.png?w=4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775" y="2475663"/>
            <a:ext cx="258127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a:blip r:embed="rId4"/>
          <a:stretch>
            <a:fillRect/>
          </a:stretch>
        </p:blipFill>
        <p:spPr>
          <a:xfrm>
            <a:off x="2578216" y="5249475"/>
            <a:ext cx="3155834" cy="1143184"/>
          </a:xfrm>
          <a:prstGeom prst="rect">
            <a:avLst/>
          </a:prstGeom>
        </p:spPr>
      </p:pic>
      <p:sp>
        <p:nvSpPr>
          <p:cNvPr id="5" name="Rechteck 4"/>
          <p:cNvSpPr/>
          <p:nvPr/>
        </p:nvSpPr>
        <p:spPr>
          <a:xfrm>
            <a:off x="720000" y="4351589"/>
            <a:ext cx="7556500" cy="707886"/>
          </a:xfrm>
          <a:prstGeom prst="rect">
            <a:avLst/>
          </a:prstGeom>
        </p:spPr>
        <p:txBody>
          <a:bodyPr wrap="square">
            <a:spAutoFit/>
          </a:bodyPr>
          <a:lstStyle/>
          <a:p>
            <a:r>
              <a:rPr lang="en-US" dirty="0">
                <a:solidFill>
                  <a:srgbClr val="000000"/>
                </a:solidFill>
                <a:latin typeface="+mj-lt"/>
              </a:rPr>
              <a:t>In </a:t>
            </a:r>
            <a:r>
              <a:rPr lang="en-US" dirty="0" err="1" smtClean="0">
                <a:solidFill>
                  <a:srgbClr val="000000"/>
                </a:solidFill>
                <a:latin typeface="+mj-lt"/>
              </a:rPr>
              <a:t>Gephi</a:t>
            </a:r>
            <a:r>
              <a:rPr lang="en-US" dirty="0" smtClean="0">
                <a:solidFill>
                  <a:srgbClr val="000000"/>
                </a:solidFill>
                <a:latin typeface="+mj-lt"/>
              </a:rPr>
              <a:t>, </a:t>
            </a:r>
            <a:r>
              <a:rPr lang="en-US" dirty="0">
                <a:solidFill>
                  <a:srgbClr val="000000"/>
                </a:solidFill>
                <a:latin typeface="+mj-lt"/>
              </a:rPr>
              <a:t>it the </a:t>
            </a:r>
            <a:r>
              <a:rPr lang="en-US" dirty="0" err="1">
                <a:solidFill>
                  <a:srgbClr val="000000"/>
                </a:solidFill>
                <a:latin typeface="+mj-lt"/>
              </a:rPr>
              <a:t>reciporical</a:t>
            </a:r>
            <a:r>
              <a:rPr lang="en-US" dirty="0">
                <a:solidFill>
                  <a:srgbClr val="000000"/>
                </a:solidFill>
                <a:latin typeface="+mj-lt"/>
              </a:rPr>
              <a:t> of </a:t>
            </a:r>
            <a:r>
              <a:rPr lang="en-US" dirty="0" err="1">
                <a:solidFill>
                  <a:srgbClr val="000000"/>
                </a:solidFill>
                <a:latin typeface="+mj-lt"/>
              </a:rPr>
              <a:t>of</a:t>
            </a:r>
            <a:r>
              <a:rPr lang="en-US" dirty="0">
                <a:solidFill>
                  <a:srgbClr val="000000"/>
                </a:solidFill>
                <a:latin typeface="+mj-lt"/>
              </a:rPr>
              <a:t> the </a:t>
            </a:r>
            <a:r>
              <a:rPr lang="en-US" i="1" dirty="0">
                <a:solidFill>
                  <a:srgbClr val="000000"/>
                </a:solidFill>
                <a:latin typeface="+mj-lt"/>
              </a:rPr>
              <a:t>average</a:t>
            </a:r>
            <a:r>
              <a:rPr lang="en-US" dirty="0">
                <a:solidFill>
                  <a:srgbClr val="000000"/>
                </a:solidFill>
                <a:latin typeface="+mj-lt"/>
              </a:rPr>
              <a:t> value, which normalizes the value in a 0 to 1 range.</a:t>
            </a:r>
            <a:endParaRPr lang="de-DE" dirty="0">
              <a:latin typeface="+mj-lt"/>
            </a:endParaRPr>
          </a:p>
        </p:txBody>
      </p:sp>
    </p:spTree>
    <p:extLst>
      <p:ext uri="{BB962C8B-B14F-4D97-AF65-F5344CB8AC3E}">
        <p14:creationId xmlns:p14="http://schemas.microsoft.com/office/powerpoint/2010/main" val="313230143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Closeness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34</a:t>
            </a:fld>
            <a:endParaRPr lang="en-GB" dirty="0"/>
          </a:p>
        </p:txBody>
      </p:sp>
      <p:sp>
        <p:nvSpPr>
          <p:cNvPr id="3" name="Textfeld 2"/>
          <p:cNvSpPr txBox="1"/>
          <p:nvPr/>
        </p:nvSpPr>
        <p:spPr>
          <a:xfrm>
            <a:off x="720000" y="1270000"/>
            <a:ext cx="8142149" cy="400110"/>
          </a:xfrm>
          <a:prstGeom prst="rect">
            <a:avLst/>
          </a:prstGeom>
          <a:noFill/>
        </p:spPr>
        <p:txBody>
          <a:bodyPr wrap="square" rtlCol="0">
            <a:spAutoFit/>
          </a:bodyPr>
          <a:lstStyle/>
          <a:p>
            <a:r>
              <a:rPr lang="en-US" dirty="0" smtClean="0">
                <a:solidFill>
                  <a:srgbClr val="000000"/>
                </a:solidFill>
                <a:latin typeface="+mj-lt"/>
              </a:rPr>
              <a:t>Why has Bailey a value of 1?</a:t>
            </a:r>
            <a:endParaRPr lang="de-DE" dirty="0">
              <a:latin typeface="+mj-lt"/>
            </a:endParaRPr>
          </a:p>
        </p:txBody>
      </p:sp>
      <p:pic>
        <p:nvPicPr>
          <p:cNvPr id="5" name="Grafik 4"/>
          <p:cNvPicPr>
            <a:picLocks noChangeAspect="1"/>
          </p:cNvPicPr>
          <p:nvPr/>
        </p:nvPicPr>
        <p:blipFill>
          <a:blip r:embed="rId3"/>
          <a:stretch>
            <a:fillRect/>
          </a:stretch>
        </p:blipFill>
        <p:spPr>
          <a:xfrm>
            <a:off x="6500244" y="1270000"/>
            <a:ext cx="2361905" cy="2228571"/>
          </a:xfrm>
          <a:prstGeom prst="rect">
            <a:avLst/>
          </a:prstGeom>
        </p:spPr>
      </p:pic>
      <p:sp>
        <p:nvSpPr>
          <p:cNvPr id="9" name="Textfeld 8"/>
          <p:cNvSpPr txBox="1"/>
          <p:nvPr/>
        </p:nvSpPr>
        <p:spPr>
          <a:xfrm>
            <a:off x="7022315" y="3586093"/>
            <a:ext cx="1604100" cy="954107"/>
          </a:xfrm>
          <a:prstGeom prst="rect">
            <a:avLst/>
          </a:prstGeom>
          <a:noFill/>
        </p:spPr>
        <p:txBody>
          <a:bodyPr wrap="square" rtlCol="0">
            <a:spAutoFit/>
          </a:bodyPr>
          <a:lstStyle/>
          <a:p>
            <a:r>
              <a:rPr lang="en-US" sz="1800" b="1" dirty="0" smtClean="0">
                <a:solidFill>
                  <a:srgbClr val="000000"/>
                </a:solidFill>
                <a:latin typeface="+mj-lt"/>
              </a:rPr>
              <a:t>4 – 1</a:t>
            </a:r>
          </a:p>
          <a:p>
            <a:r>
              <a:rPr lang="en-US" sz="1800" b="1" dirty="0" smtClean="0">
                <a:solidFill>
                  <a:srgbClr val="000000"/>
                </a:solidFill>
                <a:latin typeface="+mj-lt"/>
              </a:rPr>
              <a:t>----------- = 1</a:t>
            </a:r>
          </a:p>
          <a:p>
            <a:r>
              <a:rPr lang="en-US" sz="1800" b="1" dirty="0" smtClean="0">
                <a:solidFill>
                  <a:srgbClr val="000000"/>
                </a:solidFill>
                <a:latin typeface="+mj-lt"/>
              </a:rPr>
              <a:t>1+1+1</a:t>
            </a:r>
            <a:endParaRPr lang="de-DE" sz="1800" b="1" dirty="0">
              <a:latin typeface="+mj-lt"/>
            </a:endParaRPr>
          </a:p>
        </p:txBody>
      </p:sp>
      <p:pic>
        <p:nvPicPr>
          <p:cNvPr id="10" name="Grafik 9"/>
          <p:cNvPicPr>
            <a:picLocks noChangeAspect="1"/>
          </p:cNvPicPr>
          <p:nvPr/>
        </p:nvPicPr>
        <p:blipFill>
          <a:blip r:embed="rId4"/>
          <a:stretch>
            <a:fillRect/>
          </a:stretch>
        </p:blipFill>
        <p:spPr>
          <a:xfrm>
            <a:off x="6712331" y="99570"/>
            <a:ext cx="2431669" cy="880859"/>
          </a:xfrm>
          <a:prstGeom prst="rect">
            <a:avLst/>
          </a:prstGeom>
        </p:spPr>
      </p:pic>
      <p:sp>
        <p:nvSpPr>
          <p:cNvPr id="8" name="Rectangle 1"/>
          <p:cNvSpPr>
            <a:spLocks noChangeArrowheads="1"/>
          </p:cNvSpPr>
          <p:nvPr/>
        </p:nvSpPr>
        <p:spPr bwMode="auto">
          <a:xfrm>
            <a:off x="837234" y="5289413"/>
            <a:ext cx="7437029"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1" i="0" u="none" strike="noStrike" cap="none" normalizeH="0" baseline="0" dirty="0" smtClean="0">
                <a:ln>
                  <a:noFill/>
                </a:ln>
                <a:solidFill>
                  <a:srgbClr val="000000"/>
                </a:solidFill>
                <a:effectLst/>
                <a:latin typeface="Helvetica Neue"/>
              </a:rPr>
              <a:t>NOTE</a:t>
            </a:r>
            <a:r>
              <a:rPr kumimoji="0" lang="de-DE" altLang="de-DE" sz="16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If</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the</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graph</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not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completely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connected</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this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algorithm</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computes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the</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closeness</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centrality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for</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each</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connected</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part</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separately</a:t>
            </a:r>
            <a:r>
              <a:rPr kumimoji="0" lang="de-DE" altLang="de-DE"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de-DE" altLang="de-DE" sz="1600" b="0" i="0" u="none" strike="noStrike" cap="none" normalizeH="0" baseline="0" dirty="0" smtClean="0">
                <a:ln>
                  <a:noFill/>
                </a:ln>
                <a:solidFill>
                  <a:schemeClr val="tx1"/>
                </a:solidFill>
                <a:effectLst/>
              </a:rPr>
              <a:t> </a:t>
            </a:r>
          </a:p>
        </p:txBody>
      </p:sp>
      <p:pic>
        <p:nvPicPr>
          <p:cNvPr id="11" name="Grafik 10"/>
          <p:cNvPicPr>
            <a:picLocks noChangeAspect="1"/>
          </p:cNvPicPr>
          <p:nvPr/>
        </p:nvPicPr>
        <p:blipFill>
          <a:blip r:embed="rId5"/>
          <a:stretch>
            <a:fillRect/>
          </a:stretch>
        </p:blipFill>
        <p:spPr>
          <a:xfrm>
            <a:off x="837234" y="1698585"/>
            <a:ext cx="3342881" cy="3318480"/>
          </a:xfrm>
          <a:prstGeom prst="rect">
            <a:avLst/>
          </a:prstGeom>
        </p:spPr>
      </p:pic>
    </p:spTree>
    <p:extLst>
      <p:ext uri="{BB962C8B-B14F-4D97-AF65-F5344CB8AC3E}">
        <p14:creationId xmlns:p14="http://schemas.microsoft.com/office/powerpoint/2010/main" val="47409457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Why</a:t>
            </a:r>
            <a:r>
              <a:rPr lang="de-DE" dirty="0" smtClean="0"/>
              <a:t> care </a:t>
            </a:r>
            <a:r>
              <a:rPr lang="de-DE" dirty="0" err="1" smtClean="0"/>
              <a:t>about</a:t>
            </a:r>
            <a:r>
              <a:rPr lang="de-DE" dirty="0" smtClean="0"/>
              <a:t> </a:t>
            </a:r>
            <a:r>
              <a:rPr lang="de-DE" dirty="0" err="1" smtClean="0"/>
              <a:t>closeness</a:t>
            </a:r>
            <a:r>
              <a:rPr lang="de-DE" dirty="0" smtClean="0"/>
              <a:t> </a:t>
            </a:r>
            <a:r>
              <a:rPr lang="de-DE" dirty="0" err="1" smtClean="0"/>
              <a:t>centrality</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35</a:t>
            </a:fld>
            <a:endParaRPr lang="en-GB" dirty="0"/>
          </a:p>
        </p:txBody>
      </p:sp>
      <p:sp>
        <p:nvSpPr>
          <p:cNvPr id="3" name="Textfeld 2"/>
          <p:cNvSpPr txBox="1"/>
          <p:nvPr/>
        </p:nvSpPr>
        <p:spPr>
          <a:xfrm>
            <a:off x="720000" y="1270000"/>
            <a:ext cx="8142149" cy="2862322"/>
          </a:xfrm>
          <a:prstGeom prst="rect">
            <a:avLst/>
          </a:prstGeom>
          <a:noFill/>
        </p:spPr>
        <p:txBody>
          <a:bodyPr wrap="square" rtlCol="0">
            <a:spAutoFit/>
          </a:bodyPr>
          <a:lstStyle/>
          <a:p>
            <a:pPr marL="342900" indent="-342900">
              <a:buFont typeface="Wingdings" panose="05000000000000000000" pitchFamily="2" charset="2"/>
              <a:buChar char="§"/>
            </a:pPr>
            <a:r>
              <a:rPr lang="en-US" dirty="0">
                <a:solidFill>
                  <a:srgbClr val="000000"/>
                </a:solidFill>
                <a:latin typeface="+mj-lt"/>
              </a:rPr>
              <a:t>Degree centrality measures might be criticized because they only take into account the immediate ties that an actor has, or the ties of the actor's neighbors, rather than indirect ties to all others. </a:t>
            </a:r>
          </a:p>
          <a:p>
            <a:pPr marL="342900" indent="-342900">
              <a:buFont typeface="Wingdings" panose="05000000000000000000" pitchFamily="2" charset="2"/>
              <a:buChar char="§"/>
            </a:pPr>
            <a:endParaRPr lang="en-US" dirty="0" smtClean="0">
              <a:solidFill>
                <a:srgbClr val="000000"/>
              </a:solidFill>
              <a:latin typeface="+mj-lt"/>
            </a:endParaRPr>
          </a:p>
          <a:p>
            <a:pPr marL="342900" indent="-342900">
              <a:buFont typeface="Wingdings" panose="05000000000000000000" pitchFamily="2" charset="2"/>
              <a:buChar char="§"/>
            </a:pPr>
            <a:r>
              <a:rPr lang="en-US" dirty="0" smtClean="0">
                <a:solidFill>
                  <a:srgbClr val="000000"/>
                </a:solidFill>
                <a:latin typeface="+mj-lt"/>
              </a:rPr>
              <a:t>One </a:t>
            </a:r>
            <a:r>
              <a:rPr lang="en-US" dirty="0">
                <a:solidFill>
                  <a:srgbClr val="000000"/>
                </a:solidFill>
                <a:latin typeface="+mj-lt"/>
              </a:rPr>
              <a:t>actor might be tied to a large number of others, but those others might be rather disconnected from the network as a whole. </a:t>
            </a:r>
            <a:endParaRPr lang="en-US" dirty="0" smtClean="0">
              <a:solidFill>
                <a:srgbClr val="000000"/>
              </a:solidFill>
              <a:latin typeface="+mj-lt"/>
            </a:endParaRPr>
          </a:p>
          <a:p>
            <a:pPr marL="342900" indent="-342900">
              <a:buFont typeface="Wingdings" panose="05000000000000000000" pitchFamily="2" charset="2"/>
              <a:buChar char="§"/>
            </a:pPr>
            <a:endParaRPr lang="en-US" dirty="0">
              <a:solidFill>
                <a:srgbClr val="000000"/>
              </a:solidFill>
              <a:latin typeface="+mj-lt"/>
            </a:endParaRPr>
          </a:p>
          <a:p>
            <a:pPr marL="342900" indent="-342900">
              <a:buFont typeface="Wingdings" panose="05000000000000000000" pitchFamily="2" charset="2"/>
              <a:buChar char="§"/>
            </a:pPr>
            <a:r>
              <a:rPr lang="en-US" dirty="0" smtClean="0">
                <a:solidFill>
                  <a:srgbClr val="000000"/>
                </a:solidFill>
                <a:latin typeface="+mj-lt"/>
              </a:rPr>
              <a:t>In </a:t>
            </a:r>
            <a:r>
              <a:rPr lang="en-US" dirty="0">
                <a:solidFill>
                  <a:srgbClr val="000000"/>
                </a:solidFill>
                <a:latin typeface="+mj-lt"/>
              </a:rPr>
              <a:t>a case like this, the actor could be quite central, but only in a local neighborhood. </a:t>
            </a:r>
            <a:endParaRPr lang="de-DE" dirty="0">
              <a:latin typeface="+mj-lt"/>
            </a:endParaRPr>
          </a:p>
        </p:txBody>
      </p:sp>
    </p:spTree>
    <p:extLst>
      <p:ext uri="{BB962C8B-B14F-4D97-AF65-F5344CB8AC3E}">
        <p14:creationId xmlns:p14="http://schemas.microsoft.com/office/powerpoint/2010/main" val="376724288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intl520-summer2011-mas.wikispaces.com/file/view/Simple_Network.gif/238734999/480x360/Simple_Networ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1243281"/>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720000" y="0"/>
            <a:ext cx="7906415" cy="1080000"/>
          </a:xfrm>
        </p:spPr>
        <p:txBody>
          <a:bodyPr/>
          <a:lstStyle/>
          <a:p>
            <a:r>
              <a:rPr lang="de-DE" dirty="0" smtClean="0"/>
              <a:t>Betweenness 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36</a:t>
            </a:fld>
            <a:endParaRPr lang="en-GB" dirty="0"/>
          </a:p>
        </p:txBody>
      </p:sp>
      <p:sp>
        <p:nvSpPr>
          <p:cNvPr id="3" name="Rechteck 2"/>
          <p:cNvSpPr/>
          <p:nvPr/>
        </p:nvSpPr>
        <p:spPr>
          <a:xfrm>
            <a:off x="689430" y="1243281"/>
            <a:ext cx="7936986" cy="707886"/>
          </a:xfrm>
          <a:prstGeom prst="rect">
            <a:avLst/>
          </a:prstGeom>
        </p:spPr>
        <p:txBody>
          <a:bodyPr wrap="square">
            <a:spAutoFit/>
          </a:bodyPr>
          <a:lstStyle/>
          <a:p>
            <a:r>
              <a:rPr lang="en-US" dirty="0" err="1">
                <a:solidFill>
                  <a:srgbClr val="000000"/>
                </a:solidFill>
                <a:latin typeface="+mj-lt"/>
              </a:rPr>
              <a:t>Betweenness</a:t>
            </a:r>
            <a:r>
              <a:rPr lang="en-US" dirty="0">
                <a:solidFill>
                  <a:srgbClr val="000000"/>
                </a:solidFill>
                <a:latin typeface="+mj-lt"/>
              </a:rPr>
              <a:t> centrality quantifies the number of times a node acts as a bridge (or "broker") along the shortest path between two other nodes.</a:t>
            </a:r>
            <a:endParaRPr lang="de-DE" dirty="0">
              <a:latin typeface="+mj-lt"/>
            </a:endParaRPr>
          </a:p>
        </p:txBody>
      </p:sp>
      <p:sp>
        <p:nvSpPr>
          <p:cNvPr id="5" name="Rechteck 4"/>
          <p:cNvSpPr/>
          <p:nvPr/>
        </p:nvSpPr>
        <p:spPr>
          <a:xfrm>
            <a:off x="689430" y="4127677"/>
            <a:ext cx="8120743" cy="707886"/>
          </a:xfrm>
          <a:prstGeom prst="rect">
            <a:avLst/>
          </a:prstGeom>
        </p:spPr>
        <p:txBody>
          <a:bodyPr wrap="square">
            <a:spAutoFit/>
          </a:bodyPr>
          <a:lstStyle/>
          <a:p>
            <a:r>
              <a:rPr lang="en-US" dirty="0">
                <a:solidFill>
                  <a:srgbClr val="000000"/>
                </a:solidFill>
                <a:latin typeface="+mj-lt"/>
              </a:rPr>
              <a:t>In this conception, </a:t>
            </a:r>
            <a:r>
              <a:rPr lang="en-US" dirty="0" smtClean="0">
                <a:solidFill>
                  <a:srgbClr val="000000"/>
                </a:solidFill>
                <a:latin typeface="+mj-lt"/>
              </a:rPr>
              <a:t>nodes </a:t>
            </a:r>
            <a:r>
              <a:rPr lang="en-US" dirty="0">
                <a:solidFill>
                  <a:srgbClr val="000000"/>
                </a:solidFill>
                <a:latin typeface="+mj-lt"/>
              </a:rPr>
              <a:t>that have a high </a:t>
            </a:r>
            <a:r>
              <a:rPr lang="en-US" dirty="0" smtClean="0">
                <a:solidFill>
                  <a:srgbClr val="000000"/>
                </a:solidFill>
                <a:latin typeface="+mj-lt"/>
              </a:rPr>
              <a:t>frequency </a:t>
            </a:r>
            <a:r>
              <a:rPr lang="en-US" dirty="0">
                <a:solidFill>
                  <a:srgbClr val="000000"/>
                </a:solidFill>
                <a:latin typeface="+mj-lt"/>
              </a:rPr>
              <a:t>to occur on a </a:t>
            </a:r>
            <a:r>
              <a:rPr lang="en-US" dirty="0" smtClean="0">
                <a:solidFill>
                  <a:srgbClr val="000000"/>
                </a:solidFill>
                <a:latin typeface="+mj-lt"/>
              </a:rPr>
              <a:t>shortest </a:t>
            </a:r>
            <a:r>
              <a:rPr lang="en-US" dirty="0">
                <a:solidFill>
                  <a:srgbClr val="000000"/>
                </a:solidFill>
                <a:latin typeface="+mj-lt"/>
              </a:rPr>
              <a:t>path between two </a:t>
            </a:r>
            <a:r>
              <a:rPr lang="en-US" dirty="0" smtClean="0">
                <a:solidFill>
                  <a:srgbClr val="000000"/>
                </a:solidFill>
                <a:latin typeface="+mj-lt"/>
              </a:rPr>
              <a:t>nodes </a:t>
            </a:r>
            <a:r>
              <a:rPr lang="en-US" dirty="0">
                <a:solidFill>
                  <a:srgbClr val="000000"/>
                </a:solidFill>
                <a:latin typeface="+mj-lt"/>
              </a:rPr>
              <a:t>have a high </a:t>
            </a:r>
            <a:r>
              <a:rPr lang="en-US" dirty="0" err="1">
                <a:solidFill>
                  <a:srgbClr val="000000"/>
                </a:solidFill>
                <a:latin typeface="+mj-lt"/>
              </a:rPr>
              <a:t>betweenness</a:t>
            </a:r>
            <a:r>
              <a:rPr lang="en-US" dirty="0">
                <a:solidFill>
                  <a:srgbClr val="000000"/>
                </a:solidFill>
                <a:latin typeface="+mj-lt"/>
              </a:rPr>
              <a:t>.</a:t>
            </a:r>
            <a:endParaRPr lang="de-DE" dirty="0">
              <a:latin typeface="+mj-lt"/>
            </a:endParaRPr>
          </a:p>
        </p:txBody>
      </p:sp>
      <p:pic>
        <p:nvPicPr>
          <p:cNvPr id="6" name="Grafik 5"/>
          <p:cNvPicPr>
            <a:picLocks noChangeAspect="1"/>
          </p:cNvPicPr>
          <p:nvPr/>
        </p:nvPicPr>
        <p:blipFill>
          <a:blip r:embed="rId4"/>
          <a:stretch>
            <a:fillRect/>
          </a:stretch>
        </p:blipFill>
        <p:spPr>
          <a:xfrm>
            <a:off x="3384660" y="4911565"/>
            <a:ext cx="2188826" cy="929662"/>
          </a:xfrm>
          <a:prstGeom prst="rect">
            <a:avLst/>
          </a:prstGeom>
        </p:spPr>
      </p:pic>
      <p:sp>
        <p:nvSpPr>
          <p:cNvPr id="8" name="Rectangle 3"/>
          <p:cNvSpPr>
            <a:spLocks noChangeArrowheads="1"/>
          </p:cNvSpPr>
          <p:nvPr/>
        </p:nvSpPr>
        <p:spPr bwMode="auto">
          <a:xfrm>
            <a:off x="689431" y="5818128"/>
            <a:ext cx="793698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err="1" smtClean="0">
                <a:ln>
                  <a:noFill/>
                </a:ln>
                <a:solidFill>
                  <a:srgbClr val="000000"/>
                </a:solidFill>
                <a:effectLst/>
                <a:latin typeface="Helvetica Neue"/>
              </a:rPr>
              <a:t>where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σ</a:t>
            </a:r>
            <a:r>
              <a:rPr kumimoji="0" lang="de-DE" altLang="de-DE" sz="1600" b="0" i="0" u="none" strike="noStrike" cap="none" normalizeH="0" baseline="0" dirty="0"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s</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t</a:t>
            </a:r>
            <a:r>
              <a:rPr kumimoji="0" lang="de-DE" altLang="de-DE" sz="1600" b="0" i="0" u="none" strike="noStrike" cap="none" normalizeH="0" baseline="0" dirty="0" smtClean="0">
                <a:ln>
                  <a:noFill/>
                </a:ln>
                <a:solidFill>
                  <a:srgbClr val="000000"/>
                </a:solidFill>
                <a:effectLst/>
                <a:latin typeface="MathJax_Main"/>
              </a:rPr>
              <a: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is</a:t>
            </a:r>
            <a:r>
              <a:rPr kumimoji="0" lang="de-DE" altLang="de-DE" sz="1100" b="0" i="0" u="none" strike="noStrike" cap="none" normalizeH="0" baseline="0" dirty="0" smtClean="0">
                <a:ln>
                  <a:noFill/>
                </a:ln>
                <a:solidFill>
                  <a:srgbClr val="000000"/>
                </a:solidFill>
                <a:effectLst/>
                <a:latin typeface="Helvetica Neue"/>
              </a:rPr>
              <a:t> total </a:t>
            </a:r>
            <a:r>
              <a:rPr kumimoji="0" lang="de-DE" altLang="de-DE" sz="1100" b="0" i="0" u="none" strike="noStrike" cap="none" normalizeH="0" baseline="0" dirty="0" err="1" smtClean="0">
                <a:ln>
                  <a:noFill/>
                </a:ln>
                <a:solidFill>
                  <a:srgbClr val="000000"/>
                </a:solidFill>
                <a:effectLst/>
                <a:latin typeface="Helvetica Neue"/>
              </a:rPr>
              <a:t>number</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of</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shortest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paths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from</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node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1" u="none" strike="noStrike" cap="none" normalizeH="0" baseline="0" dirty="0" smtClean="0">
                <a:ln>
                  <a:noFill/>
                </a:ln>
                <a:solidFill>
                  <a:srgbClr val="000000"/>
                </a:solidFill>
                <a:effectLst/>
                <a:latin typeface="MathJax_Math-italic"/>
              </a:rPr>
              <a:t>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to</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node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1" u="none" strike="noStrike" cap="none" normalizeH="0" baseline="0" dirty="0" smtClean="0">
                <a:ln>
                  <a:noFill/>
                </a:ln>
                <a:solidFill>
                  <a:srgbClr val="000000"/>
                </a:solidFill>
                <a:effectLst/>
                <a:latin typeface="MathJax_Math-italic"/>
              </a:rPr>
              <a:t>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and</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σ</a:t>
            </a:r>
            <a:r>
              <a:rPr kumimoji="0" lang="de-DE" altLang="de-DE" sz="1600" b="0" i="0" u="none" strike="noStrike" cap="none" normalizeH="0" baseline="0" dirty="0"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s</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t</a:t>
            </a:r>
            <a:r>
              <a:rPr kumimoji="0" lang="de-DE" altLang="de-DE" sz="1600" b="0" i="0" u="none" strike="noStrike" cap="none" normalizeH="0" baseline="0" dirty="0" err="1" smtClean="0">
                <a:ln>
                  <a:noFill/>
                </a:ln>
                <a:solidFill>
                  <a:srgbClr val="000000"/>
                </a:solidFill>
                <a:effectLst/>
                <a:latin typeface="MathJax_Main"/>
              </a:rPr>
              <a:t>|</a:t>
            </a:r>
            <a:r>
              <a:rPr kumimoji="0" lang="de-DE" altLang="de-DE" sz="1600" b="0" i="0" u="none" strike="noStrike" cap="none" normalizeH="0" baseline="0" dirty="0" err="1" smtClean="0">
                <a:ln>
                  <a:noFill/>
                </a:ln>
                <a:solidFill>
                  <a:srgbClr val="000000"/>
                </a:solidFill>
                <a:effectLst/>
                <a:latin typeface="MathJax_Math-italic"/>
              </a:rPr>
              <a:t>v</a:t>
            </a:r>
            <a:r>
              <a:rPr kumimoji="0" lang="de-DE" altLang="de-DE" sz="1600" b="0" i="0" u="none" strike="noStrike" cap="none" normalizeH="0" baseline="0" dirty="0" smtClean="0">
                <a:ln>
                  <a:noFill/>
                </a:ln>
                <a:solidFill>
                  <a:srgbClr val="000000"/>
                </a:solidFill>
                <a:effectLst/>
                <a:latin typeface="MathJax_Main"/>
              </a:rPr>
              <a:t>)</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is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number</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of</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those</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paths</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100" b="0" i="0" u="none" strike="noStrike" cap="none" normalizeH="0" baseline="0" dirty="0" err="1" smtClean="0">
                <a:ln>
                  <a:noFill/>
                </a:ln>
                <a:solidFill>
                  <a:srgbClr val="000000"/>
                </a:solidFill>
                <a:effectLst/>
                <a:latin typeface="Helvetica Neue"/>
              </a:rPr>
              <a:t>that</a:t>
            </a:r>
            <a:r>
              <a:rPr kumimoji="0" lang="de-DE" altLang="de-DE" sz="1100" b="0" i="0" u="none" strike="noStrike" cap="none" normalizeH="0" baseline="0" dirty="0" smtClean="0">
                <a:ln>
                  <a:noFill/>
                </a:ln>
                <a:solidFill>
                  <a:srgbClr val="000000"/>
                </a:solidFill>
                <a:effectLst/>
                <a:latin typeface="Helvetica Neue"/>
              </a:rPr>
              <a:t> pass </a:t>
            </a:r>
            <a:r>
              <a:rPr kumimoji="0" lang="de-DE" altLang="de-DE" sz="1100" b="0" i="0" u="none" strike="noStrike" cap="none" normalizeH="0" baseline="0" dirty="0" err="1" smtClean="0">
                <a:ln>
                  <a:noFill/>
                </a:ln>
                <a:solidFill>
                  <a:srgbClr val="000000"/>
                </a:solidFill>
                <a:effectLst/>
                <a:latin typeface="Helvetica Neue"/>
              </a:rPr>
              <a:t>through</a:t>
            </a:r>
            <a:r>
              <a:rPr kumimoji="0" lang="de-DE" altLang="de-DE" sz="1100" b="0" i="0" u="none" strike="noStrike" cap="none" normalizeH="0" baseline="0" dirty="0" smtClean="0">
                <a:ln>
                  <a:noFill/>
                </a:ln>
                <a:solidFill>
                  <a:srgbClr val="000000"/>
                </a:solidFill>
                <a:effectLst/>
                <a:latin typeface="Helvetica Neue"/>
              </a:rPr>
              <a:t> </a:t>
            </a:r>
            <a:r>
              <a:rPr kumimoji="0" lang="de-DE" altLang="de-DE" sz="1600" b="0" i="0" u="none" strike="noStrike" cap="none" normalizeH="0" baseline="0" dirty="0" smtClean="0">
                <a:ln>
                  <a:noFill/>
                </a:ln>
                <a:solidFill>
                  <a:srgbClr val="000000"/>
                </a:solidFill>
                <a:effectLst/>
                <a:latin typeface="MathJax_Math-italic"/>
              </a:rPr>
              <a:t>v</a:t>
            </a:r>
            <a:r>
              <a:rPr kumimoji="0" lang="de-DE" altLang="de-DE" sz="1100" b="0" i="0" u="none" strike="noStrike" cap="none" normalizeH="0" baseline="0" dirty="0" smtClean="0">
                <a:ln>
                  <a:noFill/>
                </a:ln>
                <a:solidFill>
                  <a:srgbClr val="000000"/>
                </a:solidFill>
                <a:effectLst/>
                <a:latin typeface="Helvetica Neue"/>
              </a:rPr>
              <a:t>.</a:t>
            </a:r>
            <a:r>
              <a:rPr kumimoji="0" lang="de-DE" altLang="de-DE" sz="800" b="0" i="0" u="none" strike="noStrike" cap="none" normalizeH="0" baseline="0" dirty="0" smtClean="0">
                <a:ln>
                  <a:noFill/>
                </a:ln>
                <a:solidFill>
                  <a:schemeClr val="tx1"/>
                </a:solidFill>
                <a:effectLst/>
              </a:rPr>
              <a:t> </a:t>
            </a:r>
            <a:endParaRPr kumimoji="0" lang="de-DE" altLang="de-DE"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063780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p:txBody>
          <a:bodyPr/>
          <a:lstStyle/>
          <a:p>
            <a:r>
              <a:rPr lang="de-DE" dirty="0" smtClean="0"/>
              <a:t>Intermediaries </a:t>
            </a:r>
            <a:r>
              <a:rPr lang="de-DE" dirty="0" err="1" smtClean="0"/>
              <a:t>occupy</a:t>
            </a:r>
            <a:r>
              <a:rPr lang="de-DE" dirty="0" smtClean="0"/>
              <a:t> powerful </a:t>
            </a:r>
            <a:r>
              <a:rPr lang="de-DE" dirty="0" err="1" smtClean="0"/>
              <a:t>positions</a:t>
            </a:r>
            <a:endParaRPr lang="de-DE" dirty="0" smtClean="0"/>
          </a:p>
          <a:p>
            <a:r>
              <a:rPr lang="de-DE" dirty="0" err="1" smtClean="0"/>
              <a:t>Boundary</a:t>
            </a:r>
            <a:r>
              <a:rPr lang="de-DE" dirty="0" smtClean="0"/>
              <a:t> </a:t>
            </a:r>
            <a:r>
              <a:rPr lang="de-DE" dirty="0" err="1" smtClean="0"/>
              <a:t>spanning</a:t>
            </a:r>
            <a:r>
              <a:rPr lang="de-DE" dirty="0" smtClean="0"/>
              <a:t> </a:t>
            </a:r>
            <a:r>
              <a:rPr lang="de-DE" dirty="0" err="1" smtClean="0"/>
              <a:t>and</a:t>
            </a:r>
            <a:r>
              <a:rPr lang="de-DE" dirty="0" smtClean="0"/>
              <a:t> </a:t>
            </a:r>
            <a:r>
              <a:rPr lang="de-DE" dirty="0" err="1" smtClean="0"/>
              <a:t>nexus</a:t>
            </a:r>
            <a:r>
              <a:rPr lang="de-DE" dirty="0" smtClean="0"/>
              <a:t> </a:t>
            </a:r>
            <a:r>
              <a:rPr lang="de-DE" dirty="0" err="1" smtClean="0"/>
              <a:t>work</a:t>
            </a:r>
            <a:r>
              <a:rPr lang="de-DE" dirty="0" smtClean="0"/>
              <a:t> – </a:t>
            </a:r>
            <a:r>
              <a:rPr lang="de-DE" dirty="0" err="1" smtClean="0"/>
              <a:t>connecting</a:t>
            </a:r>
            <a:r>
              <a:rPr lang="de-DE" dirty="0" smtClean="0"/>
              <a:t> different </a:t>
            </a:r>
            <a:r>
              <a:rPr lang="de-DE" dirty="0" err="1" smtClean="0"/>
              <a:t>subgraphs</a:t>
            </a:r>
            <a:endParaRPr lang="de-DE" dirty="0" smtClean="0"/>
          </a:p>
          <a:p>
            <a:endParaRPr lang="de-DE" dirty="0" smtClean="0"/>
          </a:p>
          <a:p>
            <a:endParaRPr lang="de-DE" dirty="0"/>
          </a:p>
          <a:p>
            <a:r>
              <a:rPr lang="de-DE" dirty="0" smtClean="0"/>
              <a:t>Interpretation: </a:t>
            </a:r>
            <a:r>
              <a:rPr lang="de-DE" dirty="0" err="1" smtClean="0"/>
              <a:t>Suppose</a:t>
            </a:r>
            <a:r>
              <a:rPr lang="de-DE" dirty="0" smtClean="0"/>
              <a:t> </a:t>
            </a:r>
            <a:r>
              <a:rPr lang="de-DE" dirty="0" err="1" smtClean="0"/>
              <a:t>you</a:t>
            </a:r>
            <a:r>
              <a:rPr lang="de-DE" dirty="0" smtClean="0"/>
              <a:t> </a:t>
            </a:r>
            <a:r>
              <a:rPr lang="de-DE" dirty="0" err="1" smtClean="0"/>
              <a:t>need</a:t>
            </a:r>
            <a:r>
              <a:rPr lang="de-DE" dirty="0" smtClean="0"/>
              <a:t> </a:t>
            </a:r>
            <a:r>
              <a:rPr lang="de-DE" dirty="0" err="1" smtClean="0"/>
              <a:t>permission</a:t>
            </a:r>
            <a:r>
              <a:rPr lang="de-DE" dirty="0" smtClean="0"/>
              <a:t> </a:t>
            </a:r>
            <a:r>
              <a:rPr lang="de-DE" dirty="0" err="1" smtClean="0"/>
              <a:t>from</a:t>
            </a:r>
            <a:r>
              <a:rPr lang="de-DE" dirty="0" smtClean="0"/>
              <a:t> ex-partners </a:t>
            </a:r>
            <a:r>
              <a:rPr lang="de-DE" dirty="0" err="1" smtClean="0"/>
              <a:t>to</a:t>
            </a:r>
            <a:r>
              <a:rPr lang="de-DE" dirty="0" smtClean="0"/>
              <a:t> </a:t>
            </a:r>
            <a:r>
              <a:rPr lang="de-DE" dirty="0" err="1" smtClean="0"/>
              <a:t>date</a:t>
            </a:r>
            <a:r>
              <a:rPr lang="de-DE" dirty="0" smtClean="0"/>
              <a:t>. </a:t>
            </a:r>
            <a:r>
              <a:rPr lang="de-DE" dirty="0" err="1" smtClean="0"/>
              <a:t>How</a:t>
            </a:r>
            <a:r>
              <a:rPr lang="de-DE" dirty="0" smtClean="0"/>
              <a:t> </a:t>
            </a:r>
            <a:r>
              <a:rPr lang="de-DE" dirty="0" err="1" smtClean="0"/>
              <a:t>many</a:t>
            </a:r>
            <a:r>
              <a:rPr lang="de-DE" dirty="0" smtClean="0"/>
              <a:t> </a:t>
            </a:r>
            <a:r>
              <a:rPr lang="de-DE" dirty="0" err="1" smtClean="0"/>
              <a:t>persons</a:t>
            </a:r>
            <a:r>
              <a:rPr lang="de-DE" dirty="0" smtClean="0"/>
              <a:t> </a:t>
            </a:r>
            <a:r>
              <a:rPr lang="de-DE" dirty="0" err="1" smtClean="0"/>
              <a:t>would</a:t>
            </a:r>
            <a:r>
              <a:rPr lang="de-DE" dirty="0" smtClean="0"/>
              <a:t> Preston </a:t>
            </a:r>
            <a:r>
              <a:rPr lang="de-DE" dirty="0" err="1" smtClean="0"/>
              <a:t>need</a:t>
            </a:r>
            <a:r>
              <a:rPr lang="de-DE" dirty="0" smtClean="0"/>
              <a:t> </a:t>
            </a:r>
            <a:r>
              <a:rPr lang="de-DE" dirty="0" err="1" smtClean="0"/>
              <a:t>to</a:t>
            </a:r>
            <a:r>
              <a:rPr lang="de-DE" dirty="0" smtClean="0"/>
              <a:t> </a:t>
            </a:r>
            <a:r>
              <a:rPr lang="de-DE" dirty="0" err="1" smtClean="0"/>
              <a:t>date</a:t>
            </a:r>
            <a:r>
              <a:rPr lang="de-DE" dirty="0" smtClean="0"/>
              <a:t> Torres?</a:t>
            </a:r>
            <a:endParaRPr lang="de-DE" dirty="0"/>
          </a:p>
        </p:txBody>
      </p:sp>
      <p:sp>
        <p:nvSpPr>
          <p:cNvPr id="2" name="Titel 1"/>
          <p:cNvSpPr>
            <a:spLocks noGrp="1"/>
          </p:cNvSpPr>
          <p:nvPr>
            <p:ph type="title"/>
          </p:nvPr>
        </p:nvSpPr>
        <p:spPr/>
        <p:txBody>
          <a:bodyPr/>
          <a:lstStyle/>
          <a:p>
            <a:r>
              <a:rPr lang="de-DE" dirty="0" smtClean="0"/>
              <a:t>Why care about betweenness centrality?</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37</a:t>
            </a:fld>
            <a:endParaRPr lang="en-GB" dirty="0"/>
          </a:p>
        </p:txBody>
      </p:sp>
    </p:spTree>
    <p:extLst>
      <p:ext uri="{BB962C8B-B14F-4D97-AF65-F5344CB8AC3E}">
        <p14:creationId xmlns:p14="http://schemas.microsoft.com/office/powerpoint/2010/main" val="133289410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38</a:t>
            </a:fld>
            <a:endParaRPr lang="en-GB" dirty="0"/>
          </a:p>
        </p:txBody>
      </p:sp>
      <p:sp>
        <p:nvSpPr>
          <p:cNvPr id="3" name="Rechteck 2"/>
          <p:cNvSpPr/>
          <p:nvPr/>
        </p:nvSpPr>
        <p:spPr>
          <a:xfrm>
            <a:off x="720000" y="1467416"/>
            <a:ext cx="3909150" cy="2862322"/>
          </a:xfrm>
          <a:prstGeom prst="rect">
            <a:avLst/>
          </a:prstGeom>
        </p:spPr>
        <p:txBody>
          <a:bodyPr wrap="square">
            <a:spAutoFit/>
          </a:bodyPr>
          <a:lstStyle/>
          <a:p>
            <a:r>
              <a:rPr lang="en-US" dirty="0">
                <a:solidFill>
                  <a:srgbClr val="000000"/>
                </a:solidFill>
                <a:latin typeface="+mj-lt"/>
              </a:rPr>
              <a:t>A node is high in eigenvector centrality if it is connected to many other nodes who are themselves well connected. Eigenvector centrality for each node is </a:t>
            </a:r>
            <a:r>
              <a:rPr lang="en-US" dirty="0" smtClean="0">
                <a:solidFill>
                  <a:srgbClr val="000000"/>
                </a:solidFill>
                <a:latin typeface="+mj-lt"/>
              </a:rPr>
              <a:t>calculated </a:t>
            </a:r>
            <a:r>
              <a:rPr lang="en-US" dirty="0">
                <a:solidFill>
                  <a:srgbClr val="000000"/>
                </a:solidFill>
                <a:latin typeface="+mj-lt"/>
              </a:rPr>
              <a:t>as the proportional </a:t>
            </a:r>
            <a:r>
              <a:rPr lang="en-US" dirty="0">
                <a:solidFill>
                  <a:srgbClr val="000000"/>
                </a:solidFill>
                <a:latin typeface="+mj-lt"/>
                <a:hlinkClick r:id="rId3"/>
              </a:rPr>
              <a:t>eigenvector values </a:t>
            </a:r>
            <a:r>
              <a:rPr lang="en-US" dirty="0">
                <a:solidFill>
                  <a:srgbClr val="000000"/>
                </a:solidFill>
                <a:latin typeface="+mj-lt"/>
              </a:rPr>
              <a:t>of the eigenvector with the largest eigenvalue.</a:t>
            </a:r>
            <a:endParaRPr lang="de-DE" dirty="0">
              <a:latin typeface="+mj-lt"/>
            </a:endParaRPr>
          </a:p>
        </p:txBody>
      </p:sp>
      <p:pic>
        <p:nvPicPr>
          <p:cNvPr id="23554" name="Picture 2" descr="https://upload.wikimedia.org/wikipedia/commons/thumb/1/11/6_centrality_measures.png/350px-6_centrality_meas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
            <a:ext cx="4286250" cy="6429375"/>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720000" y="4717154"/>
            <a:ext cx="4766400" cy="707886"/>
          </a:xfrm>
          <a:prstGeom prst="rect">
            <a:avLst/>
          </a:prstGeom>
        </p:spPr>
        <p:txBody>
          <a:bodyPr wrap="square">
            <a:spAutoFit/>
          </a:bodyPr>
          <a:lstStyle/>
          <a:p>
            <a:r>
              <a:rPr lang="en-US" b="1" i="1" dirty="0">
                <a:solidFill>
                  <a:srgbClr val="000000"/>
                </a:solidFill>
                <a:latin typeface="+mj-lt"/>
              </a:rPr>
              <a:t>Middle Left ("C"):</a:t>
            </a:r>
            <a:r>
              <a:rPr lang="en-US" i="1" dirty="0">
                <a:solidFill>
                  <a:srgbClr val="000000"/>
                </a:solidFill>
                <a:latin typeface="+mj-lt"/>
              </a:rPr>
              <a:t> Eigenvector Centrality. </a:t>
            </a:r>
            <a:r>
              <a:rPr lang="en-US" i="1" dirty="0" smtClean="0">
                <a:solidFill>
                  <a:srgbClr val="000000"/>
                </a:solidFill>
                <a:latin typeface="+mj-lt"/>
              </a:rPr>
              <a:t/>
            </a:r>
            <a:br>
              <a:rPr lang="en-US" i="1" dirty="0" smtClean="0">
                <a:solidFill>
                  <a:srgbClr val="000000"/>
                </a:solidFill>
                <a:latin typeface="+mj-lt"/>
              </a:rPr>
            </a:br>
            <a:r>
              <a:rPr lang="en-US" b="1" i="1" dirty="0" smtClean="0">
                <a:solidFill>
                  <a:srgbClr val="000000"/>
                </a:solidFill>
                <a:latin typeface="+mj-lt"/>
              </a:rPr>
              <a:t>Middle </a:t>
            </a:r>
            <a:r>
              <a:rPr lang="en-US" b="1" i="1" dirty="0">
                <a:solidFill>
                  <a:srgbClr val="000000"/>
                </a:solidFill>
                <a:latin typeface="+mj-lt"/>
              </a:rPr>
              <a:t>Right ("D"):</a:t>
            </a:r>
            <a:r>
              <a:rPr lang="en-US" i="1" dirty="0">
                <a:solidFill>
                  <a:srgbClr val="000000"/>
                </a:solidFill>
                <a:latin typeface="+mj-lt"/>
              </a:rPr>
              <a:t> Degree Centrality</a:t>
            </a:r>
            <a:endParaRPr lang="de-DE" dirty="0">
              <a:latin typeface="+mj-lt"/>
            </a:endParaRPr>
          </a:p>
        </p:txBody>
      </p:sp>
    </p:spTree>
    <p:extLst>
      <p:ext uri="{BB962C8B-B14F-4D97-AF65-F5344CB8AC3E}">
        <p14:creationId xmlns:p14="http://schemas.microsoft.com/office/powerpoint/2010/main" val="207690918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39</a:t>
            </a:fld>
            <a:endParaRPr lang="en-GB" dirty="0"/>
          </a:p>
        </p:txBody>
      </p:sp>
      <p:pic>
        <p:nvPicPr>
          <p:cNvPr id="5" name="Grafik 4"/>
          <p:cNvPicPr>
            <a:picLocks noChangeAspect="1"/>
          </p:cNvPicPr>
          <p:nvPr/>
        </p:nvPicPr>
        <p:blipFill>
          <a:blip r:embed="rId3"/>
          <a:stretch>
            <a:fillRect/>
          </a:stretch>
        </p:blipFill>
        <p:spPr>
          <a:xfrm>
            <a:off x="4812735" y="1268686"/>
            <a:ext cx="4049414" cy="3709942"/>
          </a:xfrm>
          <a:prstGeom prst="rect">
            <a:avLst/>
          </a:prstGeom>
        </p:spPr>
      </p:pic>
      <p:sp>
        <p:nvSpPr>
          <p:cNvPr id="8" name="Textfeld 7"/>
          <p:cNvSpPr txBox="1"/>
          <p:nvPr/>
        </p:nvSpPr>
        <p:spPr>
          <a:xfrm>
            <a:off x="439163" y="1409700"/>
            <a:ext cx="4373572" cy="1938992"/>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de-DE" dirty="0" err="1" smtClean="0">
                <a:latin typeface="+mn-lt"/>
              </a:rPr>
              <a:t>Centrality</a:t>
            </a:r>
            <a:r>
              <a:rPr lang="de-DE" dirty="0" smtClean="0">
                <a:latin typeface="+mn-lt"/>
              </a:rPr>
              <a:t> </a:t>
            </a:r>
            <a:r>
              <a:rPr lang="de-DE" dirty="0" err="1" smtClean="0">
                <a:latin typeface="+mn-lt"/>
              </a:rPr>
              <a:t>is</a:t>
            </a:r>
            <a:r>
              <a:rPr lang="de-DE" dirty="0" smtClean="0">
                <a:latin typeface="+mn-lt"/>
              </a:rPr>
              <a:t> proportional </a:t>
            </a:r>
            <a:r>
              <a:rPr lang="de-DE" dirty="0" err="1" smtClean="0">
                <a:latin typeface="+mn-lt"/>
              </a:rPr>
              <a:t>to</a:t>
            </a:r>
            <a:r>
              <a:rPr lang="de-DE" dirty="0" smtClean="0">
                <a:latin typeface="+mn-lt"/>
              </a:rPr>
              <a:t> </a:t>
            </a:r>
            <a:r>
              <a:rPr lang="de-DE" dirty="0" err="1" smtClean="0">
                <a:latin typeface="+mn-lt"/>
              </a:rPr>
              <a:t>the</a:t>
            </a:r>
            <a:r>
              <a:rPr lang="de-DE" dirty="0" smtClean="0">
                <a:latin typeface="+mn-lt"/>
              </a:rPr>
              <a:t> </a:t>
            </a:r>
            <a:br>
              <a:rPr lang="de-DE" dirty="0" smtClean="0">
                <a:latin typeface="+mn-lt"/>
              </a:rPr>
            </a:br>
            <a:r>
              <a:rPr lang="de-DE" b="1" dirty="0" err="1" smtClean="0">
                <a:latin typeface="+mn-lt"/>
              </a:rPr>
              <a:t>sum</a:t>
            </a:r>
            <a:r>
              <a:rPr lang="de-DE" b="1" dirty="0" smtClean="0">
                <a:latin typeface="+mn-lt"/>
              </a:rPr>
              <a:t> </a:t>
            </a:r>
            <a:r>
              <a:rPr lang="de-DE" b="1" dirty="0" err="1" smtClean="0">
                <a:latin typeface="+mn-lt"/>
              </a:rPr>
              <a:t>of</a:t>
            </a:r>
            <a:r>
              <a:rPr lang="de-DE" b="1" dirty="0" smtClean="0">
                <a:latin typeface="+mn-lt"/>
              </a:rPr>
              <a:t> </a:t>
            </a:r>
            <a:r>
              <a:rPr lang="de-DE" b="1" dirty="0" err="1" smtClean="0">
                <a:latin typeface="+mn-lt"/>
              </a:rPr>
              <a:t>centrality</a:t>
            </a:r>
            <a:r>
              <a:rPr lang="de-DE" b="1" dirty="0" smtClean="0">
                <a:latin typeface="+mn-lt"/>
              </a:rPr>
              <a:t> </a:t>
            </a:r>
            <a:r>
              <a:rPr lang="de-DE" b="1" dirty="0" err="1" smtClean="0">
                <a:latin typeface="+mn-lt"/>
              </a:rPr>
              <a:t>of</a:t>
            </a:r>
            <a:r>
              <a:rPr lang="de-DE" b="1" dirty="0" smtClean="0">
                <a:latin typeface="+mn-lt"/>
              </a:rPr>
              <a:t> </a:t>
            </a:r>
            <a:r>
              <a:rPr lang="de-DE" b="1" dirty="0" err="1" smtClean="0">
                <a:latin typeface="+mn-lt"/>
              </a:rPr>
              <a:t>the</a:t>
            </a:r>
            <a:r>
              <a:rPr lang="de-DE" b="1" dirty="0" smtClean="0">
                <a:latin typeface="+mn-lt"/>
              </a:rPr>
              <a:t> </a:t>
            </a:r>
            <a:r>
              <a:rPr lang="de-DE" b="1" dirty="0" err="1" smtClean="0">
                <a:latin typeface="+mn-lt"/>
              </a:rPr>
              <a:t>neighbors</a:t>
            </a:r>
            <a:endParaRPr lang="de-DE" b="1" dirty="0" smtClean="0">
              <a:latin typeface="+mn-lt"/>
            </a:endParaRPr>
          </a:p>
          <a:p>
            <a:pPr marL="342900" indent="-342900">
              <a:buClr>
                <a:schemeClr val="accent1"/>
              </a:buClr>
              <a:buFont typeface="Wingdings" panose="05000000000000000000" pitchFamily="2" charset="2"/>
              <a:buChar char="§"/>
            </a:pPr>
            <a:endParaRPr lang="de-DE" b="1" dirty="0">
              <a:latin typeface="+mn-lt"/>
            </a:endParaRPr>
          </a:p>
          <a:p>
            <a:pPr marL="342900" indent="-342900">
              <a:buClr>
                <a:schemeClr val="accent1"/>
              </a:buClr>
              <a:buFont typeface="Wingdings" panose="05000000000000000000" pitchFamily="2" charset="2"/>
              <a:buChar char="§"/>
            </a:pPr>
            <a:r>
              <a:rPr lang="de-DE" dirty="0" smtClean="0">
                <a:latin typeface="+mn-lt"/>
              </a:rPr>
              <a:t>    </a:t>
            </a:r>
            <a:r>
              <a:rPr lang="de-DE" dirty="0" err="1" smtClean="0">
                <a:latin typeface="+mn-lt"/>
              </a:rPr>
              <a:t>is</a:t>
            </a:r>
            <a:r>
              <a:rPr lang="de-DE" dirty="0" smtClean="0">
                <a:latin typeface="+mn-lt"/>
              </a:rPr>
              <a:t> proportional </a:t>
            </a:r>
            <a:r>
              <a:rPr lang="de-DE" dirty="0" err="1" smtClean="0">
                <a:latin typeface="+mn-lt"/>
              </a:rPr>
              <a:t>to</a:t>
            </a:r>
            <a:endParaRPr lang="de-DE" dirty="0" smtClean="0">
              <a:latin typeface="+mn-lt"/>
            </a:endParaRPr>
          </a:p>
          <a:p>
            <a:pPr marL="342900" indent="-342900">
              <a:buClr>
                <a:schemeClr val="accent1"/>
              </a:buClr>
              <a:buFont typeface="Wingdings" panose="05000000000000000000" pitchFamily="2" charset="2"/>
              <a:buChar char="§"/>
            </a:pPr>
            <a:endParaRPr lang="de-DE" dirty="0">
              <a:latin typeface="+mn-lt"/>
            </a:endParaRPr>
          </a:p>
          <a:p>
            <a:pPr marL="342900" indent="-342900">
              <a:buClr>
                <a:schemeClr val="accent1"/>
              </a:buClr>
              <a:buFont typeface="Wingdings" panose="05000000000000000000" pitchFamily="2" charset="2"/>
              <a:buChar char="§"/>
            </a:pPr>
            <a:r>
              <a:rPr lang="de-DE" dirty="0">
                <a:latin typeface="+mn-lt"/>
              </a:rPr>
              <a:t> _</a:t>
            </a:r>
          </a:p>
        </p:txBody>
      </p:sp>
      <p:pic>
        <p:nvPicPr>
          <p:cNvPr id="10" name="Grafik 9"/>
          <p:cNvPicPr>
            <a:picLocks noChangeAspect="1"/>
          </p:cNvPicPr>
          <p:nvPr/>
        </p:nvPicPr>
        <p:blipFill>
          <a:blip r:embed="rId4"/>
          <a:stretch>
            <a:fillRect/>
          </a:stretch>
        </p:blipFill>
        <p:spPr>
          <a:xfrm>
            <a:off x="3078281" y="2350472"/>
            <a:ext cx="1493154" cy="382667"/>
          </a:xfrm>
          <a:prstGeom prst="rect">
            <a:avLst/>
          </a:prstGeom>
        </p:spPr>
      </p:pic>
      <p:pic>
        <p:nvPicPr>
          <p:cNvPr id="11" name="Grafik 10"/>
          <p:cNvPicPr>
            <a:picLocks noChangeAspect="1"/>
          </p:cNvPicPr>
          <p:nvPr/>
        </p:nvPicPr>
        <p:blipFill>
          <a:blip r:embed="rId5"/>
          <a:stretch>
            <a:fillRect/>
          </a:stretch>
        </p:blipFill>
        <p:spPr>
          <a:xfrm>
            <a:off x="762756" y="2323615"/>
            <a:ext cx="361905" cy="409524"/>
          </a:xfrm>
          <a:prstGeom prst="rect">
            <a:avLst/>
          </a:prstGeom>
        </p:spPr>
      </p:pic>
      <p:pic>
        <p:nvPicPr>
          <p:cNvPr id="12" name="Grafik 11"/>
          <p:cNvPicPr>
            <a:picLocks noChangeAspect="1"/>
          </p:cNvPicPr>
          <p:nvPr/>
        </p:nvPicPr>
        <p:blipFill>
          <a:blip r:embed="rId6"/>
          <a:stretch>
            <a:fillRect/>
          </a:stretch>
        </p:blipFill>
        <p:spPr>
          <a:xfrm>
            <a:off x="762756" y="2899893"/>
            <a:ext cx="1777244" cy="448799"/>
          </a:xfrm>
          <a:prstGeom prst="rect">
            <a:avLst/>
          </a:prstGeom>
        </p:spPr>
      </p:pic>
    </p:spTree>
    <p:extLst>
      <p:ext uri="{BB962C8B-B14F-4D97-AF65-F5344CB8AC3E}">
        <p14:creationId xmlns:p14="http://schemas.microsoft.com/office/powerpoint/2010/main" val="158338626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Introduction 2: 15th Century Florentine Marriages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a:t>
            </a:fld>
            <a:endParaRPr lang="en-GB" dirty="0"/>
          </a:p>
        </p:txBody>
      </p:sp>
      <p:pic>
        <p:nvPicPr>
          <p:cNvPr id="9218" name="Picture 2" descr="https://upload.wikimedia.org/wikipedia/commons/thumb/2/20/15th_Century_Florentine_Marriges_Data_from_Padgett_and_Ansell.pdf/page1-577px-15th_Century_Florentine_Marriges_Data_from_Padgett_and_Ansell.pd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870" y="1171372"/>
            <a:ext cx="5079520" cy="5273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493103" y="5986399"/>
            <a:ext cx="2369046" cy="338554"/>
          </a:xfrm>
          <a:prstGeom prst="rect">
            <a:avLst/>
          </a:prstGeom>
        </p:spPr>
        <p:txBody>
          <a:bodyPr wrap="none">
            <a:spAutoFit/>
          </a:bodyPr>
          <a:lstStyle/>
          <a:p>
            <a:r>
              <a:rPr lang="de-DE" sz="1600" dirty="0" smtClean="0">
                <a:solidFill>
                  <a:srgbClr val="000000"/>
                </a:solidFill>
                <a:latin typeface="+mj-lt"/>
              </a:rPr>
              <a:t>[</a:t>
            </a:r>
            <a:r>
              <a:rPr lang="de-DE" sz="1600" u="sng" dirty="0" smtClean="0">
                <a:solidFill>
                  <a:srgbClr val="00008B"/>
                </a:solidFill>
                <a:latin typeface="+mj-lt"/>
                <a:hlinkClick r:id="rId4"/>
              </a:rPr>
              <a:t>Padgett </a:t>
            </a:r>
            <a:r>
              <a:rPr lang="de-DE" sz="1600" u="sng" dirty="0">
                <a:solidFill>
                  <a:srgbClr val="00008B"/>
                </a:solidFill>
                <a:latin typeface="+mj-lt"/>
                <a:hlinkClick r:id="rId4"/>
              </a:rPr>
              <a:t>and </a:t>
            </a:r>
            <a:r>
              <a:rPr lang="de-DE" sz="1600" u="sng" dirty="0" smtClean="0">
                <a:solidFill>
                  <a:srgbClr val="00008B"/>
                </a:solidFill>
                <a:latin typeface="+mj-lt"/>
                <a:hlinkClick r:id="rId4"/>
              </a:rPr>
              <a:t>Ansell, 1993</a:t>
            </a:r>
            <a:r>
              <a:rPr lang="de-DE" sz="1600" dirty="0" smtClean="0">
                <a:solidFill>
                  <a:srgbClr val="000000"/>
                </a:solidFill>
                <a:latin typeface="+mj-lt"/>
              </a:rPr>
              <a:t>]</a:t>
            </a:r>
            <a:endParaRPr lang="de-DE" sz="1600" dirty="0">
              <a:latin typeface="+mj-lt"/>
            </a:endParaRPr>
          </a:p>
        </p:txBody>
      </p:sp>
    </p:spTree>
    <p:extLst>
      <p:ext uri="{BB962C8B-B14F-4D97-AF65-F5344CB8AC3E}">
        <p14:creationId xmlns:p14="http://schemas.microsoft.com/office/powerpoint/2010/main" val="200899580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Eigenvector</a:t>
            </a:r>
            <a:r>
              <a:rPr lang="de-DE" dirty="0" smtClean="0"/>
              <a:t> </a:t>
            </a:r>
            <a:r>
              <a:rPr lang="de-DE" dirty="0" err="1" smtClean="0"/>
              <a:t>centrality</a:t>
            </a:r>
            <a:r>
              <a:rPr lang="de-DE" dirty="0" smtClean="0"/>
              <a:t>: Interpretation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40</a:t>
            </a:fld>
            <a:endParaRPr lang="en-GB" dirty="0"/>
          </a:p>
        </p:txBody>
      </p:sp>
      <p:pic>
        <p:nvPicPr>
          <p:cNvPr id="8" name="Grafik 7"/>
          <p:cNvPicPr>
            <a:picLocks noChangeAspect="1"/>
          </p:cNvPicPr>
          <p:nvPr/>
        </p:nvPicPr>
        <p:blipFill>
          <a:blip r:embed="rId3"/>
          <a:stretch>
            <a:fillRect/>
          </a:stretch>
        </p:blipFill>
        <p:spPr>
          <a:xfrm>
            <a:off x="870271" y="1233738"/>
            <a:ext cx="5142857" cy="4009524"/>
          </a:xfrm>
          <a:prstGeom prst="rect">
            <a:avLst/>
          </a:prstGeom>
        </p:spPr>
      </p:pic>
      <p:sp>
        <p:nvSpPr>
          <p:cNvPr id="9" name="Rechteck 8"/>
          <p:cNvSpPr/>
          <p:nvPr/>
        </p:nvSpPr>
        <p:spPr>
          <a:xfrm>
            <a:off x="741406" y="5397000"/>
            <a:ext cx="8120743" cy="1015663"/>
          </a:xfrm>
          <a:prstGeom prst="rect">
            <a:avLst/>
          </a:prstGeom>
        </p:spPr>
        <p:txBody>
          <a:bodyPr wrap="square">
            <a:spAutoFit/>
          </a:bodyPr>
          <a:lstStyle/>
          <a:p>
            <a:r>
              <a:rPr lang="en-US" b="1" dirty="0" err="1" smtClean="0">
                <a:solidFill>
                  <a:srgbClr val="000000"/>
                </a:solidFill>
                <a:latin typeface="+mj-lt"/>
              </a:rPr>
              <a:t>Pagerank</a:t>
            </a:r>
            <a:r>
              <a:rPr lang="en-US" dirty="0" smtClean="0">
                <a:solidFill>
                  <a:srgbClr val="000000"/>
                </a:solidFill>
                <a:latin typeface="+mj-lt"/>
              </a:rPr>
              <a:t> is a variant of Eigenvector centrality </a:t>
            </a:r>
            <a:r>
              <a:rPr lang="en-US" dirty="0">
                <a:solidFill>
                  <a:srgbClr val="000000"/>
                </a:solidFill>
                <a:latin typeface="+mj-lt"/>
              </a:rPr>
              <a:t>(Intuition): A random surfer of a graph is most </a:t>
            </a:r>
            <a:r>
              <a:rPr lang="en-US" dirty="0" smtClean="0">
                <a:solidFill>
                  <a:srgbClr val="000000"/>
                </a:solidFill>
                <a:latin typeface="+mj-lt"/>
              </a:rPr>
              <a:t>likely </a:t>
            </a:r>
            <a:r>
              <a:rPr lang="en-US" dirty="0">
                <a:solidFill>
                  <a:srgbClr val="000000"/>
                </a:solidFill>
                <a:latin typeface="+mj-lt"/>
              </a:rPr>
              <a:t>to find nodes that are highly </a:t>
            </a:r>
            <a:r>
              <a:rPr lang="en-US" dirty="0" smtClean="0">
                <a:solidFill>
                  <a:srgbClr val="000000"/>
                </a:solidFill>
                <a:latin typeface="+mj-lt"/>
              </a:rPr>
              <a:t>“</a:t>
            </a:r>
            <a:r>
              <a:rPr lang="en-US" dirty="0">
                <a:solidFill>
                  <a:srgbClr val="000000"/>
                </a:solidFill>
                <a:latin typeface="+mj-lt"/>
              </a:rPr>
              <a:t>central” because a lot of nodes </a:t>
            </a:r>
            <a:r>
              <a:rPr lang="en-US" dirty="0" smtClean="0">
                <a:solidFill>
                  <a:srgbClr val="000000"/>
                </a:solidFill>
                <a:latin typeface="+mj-lt"/>
              </a:rPr>
              <a:t>point </a:t>
            </a:r>
            <a:r>
              <a:rPr lang="en-US" dirty="0">
                <a:solidFill>
                  <a:srgbClr val="000000"/>
                </a:solidFill>
                <a:latin typeface="+mj-lt"/>
              </a:rPr>
              <a:t>to these nodes directly or </a:t>
            </a:r>
            <a:r>
              <a:rPr lang="en-US" dirty="0" smtClean="0">
                <a:solidFill>
                  <a:srgbClr val="000000"/>
                </a:solidFill>
                <a:latin typeface="+mj-lt"/>
              </a:rPr>
              <a:t>indirectly</a:t>
            </a:r>
            <a:endParaRPr lang="de-DE" dirty="0">
              <a:latin typeface="+mj-lt"/>
            </a:endParaRPr>
          </a:p>
        </p:txBody>
      </p:sp>
    </p:spTree>
    <p:extLst>
      <p:ext uri="{BB962C8B-B14F-4D97-AF65-F5344CB8AC3E}">
        <p14:creationId xmlns:p14="http://schemas.microsoft.com/office/powerpoint/2010/main" val="168769852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Pagerank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41</a:t>
            </a:fld>
            <a:endParaRPr lang="en-GB" dirty="0"/>
          </a:p>
        </p:txBody>
      </p:sp>
      <p:sp>
        <p:nvSpPr>
          <p:cNvPr id="9" name="Rechteck 8"/>
          <p:cNvSpPr/>
          <p:nvPr/>
        </p:nvSpPr>
        <p:spPr>
          <a:xfrm>
            <a:off x="720000" y="1396500"/>
            <a:ext cx="8120743" cy="1938992"/>
          </a:xfrm>
          <a:prstGeom prst="rect">
            <a:avLst/>
          </a:prstGeom>
        </p:spPr>
        <p:txBody>
          <a:bodyPr wrap="square">
            <a:spAutoFit/>
          </a:bodyPr>
          <a:lstStyle/>
          <a:p>
            <a:r>
              <a:rPr lang="en-US" sz="2400" b="1" dirty="0" err="1" smtClean="0">
                <a:solidFill>
                  <a:srgbClr val="000000"/>
                </a:solidFill>
                <a:latin typeface="+mj-lt"/>
              </a:rPr>
              <a:t>Pagerank</a:t>
            </a:r>
            <a:r>
              <a:rPr lang="en-US" sz="2400" dirty="0" smtClean="0">
                <a:solidFill>
                  <a:srgbClr val="000000"/>
                </a:solidFill>
                <a:latin typeface="+mj-lt"/>
              </a:rPr>
              <a:t> is a variant of Eigenvector centrality </a:t>
            </a:r>
          </a:p>
          <a:p>
            <a:endParaRPr lang="en-US" sz="2400" dirty="0">
              <a:solidFill>
                <a:srgbClr val="000000"/>
              </a:solidFill>
              <a:latin typeface="+mj-lt"/>
            </a:endParaRPr>
          </a:p>
          <a:p>
            <a:r>
              <a:rPr lang="en-US" sz="2400" dirty="0" smtClean="0">
                <a:solidFill>
                  <a:srgbClr val="000000"/>
                </a:solidFill>
                <a:latin typeface="+mj-lt"/>
              </a:rPr>
              <a:t>A </a:t>
            </a:r>
            <a:r>
              <a:rPr lang="en-US" sz="2400" dirty="0">
                <a:solidFill>
                  <a:srgbClr val="000000"/>
                </a:solidFill>
                <a:latin typeface="+mj-lt"/>
              </a:rPr>
              <a:t>random surfer of a graph is most </a:t>
            </a:r>
            <a:r>
              <a:rPr lang="en-US" sz="2400" dirty="0" smtClean="0">
                <a:solidFill>
                  <a:srgbClr val="000000"/>
                </a:solidFill>
                <a:latin typeface="+mj-lt"/>
              </a:rPr>
              <a:t>likely </a:t>
            </a:r>
            <a:r>
              <a:rPr lang="en-US" sz="2400" dirty="0">
                <a:solidFill>
                  <a:srgbClr val="000000"/>
                </a:solidFill>
                <a:latin typeface="+mj-lt"/>
              </a:rPr>
              <a:t>to find nodes that are highly </a:t>
            </a:r>
            <a:r>
              <a:rPr lang="en-US" sz="2400" dirty="0" smtClean="0">
                <a:solidFill>
                  <a:srgbClr val="000000"/>
                </a:solidFill>
                <a:latin typeface="+mj-lt"/>
              </a:rPr>
              <a:t>“</a:t>
            </a:r>
            <a:r>
              <a:rPr lang="en-US" sz="2400" dirty="0">
                <a:solidFill>
                  <a:srgbClr val="000000"/>
                </a:solidFill>
                <a:latin typeface="+mj-lt"/>
              </a:rPr>
              <a:t>central” because a lot of nodes </a:t>
            </a:r>
            <a:r>
              <a:rPr lang="en-US" sz="2400" dirty="0" smtClean="0">
                <a:solidFill>
                  <a:srgbClr val="000000"/>
                </a:solidFill>
                <a:latin typeface="+mj-lt"/>
              </a:rPr>
              <a:t>point </a:t>
            </a:r>
            <a:r>
              <a:rPr lang="en-US" sz="2400" dirty="0">
                <a:solidFill>
                  <a:srgbClr val="000000"/>
                </a:solidFill>
                <a:latin typeface="+mj-lt"/>
              </a:rPr>
              <a:t>to these nodes directly or </a:t>
            </a:r>
            <a:r>
              <a:rPr lang="en-US" sz="2400" dirty="0" smtClean="0">
                <a:solidFill>
                  <a:srgbClr val="000000"/>
                </a:solidFill>
                <a:latin typeface="+mj-lt"/>
              </a:rPr>
              <a:t>indirectly</a:t>
            </a:r>
            <a:endParaRPr lang="de-DE" sz="2400" dirty="0">
              <a:latin typeface="+mj-lt"/>
            </a:endParaRPr>
          </a:p>
        </p:txBody>
      </p:sp>
    </p:spTree>
    <p:extLst>
      <p:ext uri="{BB962C8B-B14F-4D97-AF65-F5344CB8AC3E}">
        <p14:creationId xmlns:p14="http://schemas.microsoft.com/office/powerpoint/2010/main" val="139719933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Comparison</a:t>
            </a:r>
            <a:r>
              <a:rPr lang="de-DE" dirty="0" smtClean="0"/>
              <a:t> </a:t>
            </a:r>
            <a:r>
              <a:rPr lang="de-DE" dirty="0" err="1" smtClean="0"/>
              <a:t>of</a:t>
            </a:r>
            <a:r>
              <a:rPr lang="de-DE" dirty="0" smtClean="0"/>
              <a:t> different </a:t>
            </a:r>
            <a:r>
              <a:rPr lang="de-DE" dirty="0" err="1" smtClean="0"/>
              <a:t>centrality</a:t>
            </a:r>
            <a:r>
              <a:rPr lang="de-DE" dirty="0" smtClean="0"/>
              <a:t> </a:t>
            </a:r>
            <a:r>
              <a:rPr lang="de-DE" dirty="0" err="1" smtClean="0"/>
              <a:t>measures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42</a:t>
            </a:fld>
            <a:endParaRPr lang="en-GB" dirty="0"/>
          </a:p>
        </p:txBody>
      </p:sp>
      <p:pic>
        <p:nvPicPr>
          <p:cNvPr id="9" name="Grafik 8"/>
          <p:cNvPicPr>
            <a:picLocks noChangeAspect="1"/>
          </p:cNvPicPr>
          <p:nvPr/>
        </p:nvPicPr>
        <p:blipFill>
          <a:blip r:embed="rId3"/>
          <a:stretch>
            <a:fillRect/>
          </a:stretch>
        </p:blipFill>
        <p:spPr>
          <a:xfrm>
            <a:off x="827470" y="1227365"/>
            <a:ext cx="7935529" cy="4736711"/>
          </a:xfrm>
          <a:prstGeom prst="rect">
            <a:avLst/>
          </a:prstGeom>
        </p:spPr>
      </p:pic>
      <p:sp>
        <p:nvSpPr>
          <p:cNvPr id="10" name="Abgerundetes Rechteck 9"/>
          <p:cNvSpPr/>
          <p:nvPr/>
        </p:nvSpPr>
        <p:spPr bwMode="auto">
          <a:xfrm>
            <a:off x="1841500" y="2590800"/>
            <a:ext cx="6921499" cy="482600"/>
          </a:xfrm>
          <a:prstGeom prst="roundRect">
            <a:avLst/>
          </a:prstGeom>
          <a:noFill/>
          <a:ln w="28575"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3875147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dirty="0"/>
              <a:t>Centrality</a:t>
            </a:r>
          </a:p>
          <a:p>
            <a:pPr marL="763984" lvl="1" indent="-333375">
              <a:lnSpc>
                <a:spcPct val="90000"/>
              </a:lnSpc>
              <a:buFont typeface="Webdings" pitchFamily="18" charset="2"/>
              <a:buAutoNum type="arabicPeriod"/>
            </a:pPr>
            <a:r>
              <a:rPr lang="de-DE" b="1" dirty="0">
                <a:solidFill>
                  <a:srgbClr val="82B000"/>
                </a:solidFill>
              </a:rPr>
              <a:t>Describing the macro structure</a:t>
            </a:r>
          </a:p>
          <a:p>
            <a:pPr marL="763984" lvl="1" indent="-333375">
              <a:lnSpc>
                <a:spcPct val="90000"/>
              </a:lnSpc>
              <a:buFont typeface="Webdings" pitchFamily="18" charset="2"/>
              <a:buAutoNum type="arabicPeriod"/>
            </a:pPr>
            <a:r>
              <a:rPr lang="de-DE" dirty="0"/>
              <a:t>Community 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43</a:t>
            </a:fld>
            <a:endParaRPr lang="en-GB" dirty="0"/>
          </a:p>
        </p:txBody>
      </p:sp>
    </p:spTree>
    <p:extLst>
      <p:ext uri="{BB962C8B-B14F-4D97-AF65-F5344CB8AC3E}">
        <p14:creationId xmlns:p14="http://schemas.microsoft.com/office/powerpoint/2010/main" val="69359816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lnSpc>
                <a:spcPct val="150000"/>
              </a:lnSpc>
              <a:buFont typeface="Wingdings" panose="05000000000000000000" pitchFamily="2" charset="2"/>
              <a:buChar char="§"/>
            </a:pPr>
            <a:r>
              <a:rPr lang="en-GB" altLang="de-DE" b="1" dirty="0" smtClean="0">
                <a:ea typeface="ＭＳ Ｐゴシック" panose="020B0600070205080204" pitchFamily="34" charset="-128"/>
              </a:rPr>
              <a:t>Global properties of the network (macro level)</a:t>
            </a:r>
            <a:endParaRPr lang="en-GB" altLang="de-DE" b="1"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Degree distribution, average path length, density</a:t>
            </a:r>
          </a:p>
          <a:p>
            <a:pPr marL="615950" lvl="2" indent="-342900">
              <a:lnSpc>
                <a:spcPct val="150000"/>
              </a:lnSpc>
              <a:buFont typeface="Wingdings" panose="05000000000000000000" pitchFamily="2" charset="2"/>
              <a:buChar char="§"/>
            </a:pPr>
            <a:endParaRPr lang="en-GB" altLang="de-DE" sz="1000" dirty="0">
              <a:ea typeface="ＭＳ Ｐゴシック" panose="020B0600070205080204" pitchFamily="34" charset="-128"/>
            </a:endParaRPr>
          </a:p>
          <a:p>
            <a:pPr>
              <a:lnSpc>
                <a:spcPct val="150000"/>
              </a:lnSpc>
              <a:buFont typeface="Wingdings" panose="05000000000000000000" pitchFamily="2" charset="2"/>
              <a:buChar char="§"/>
            </a:pPr>
            <a:r>
              <a:rPr lang="en-GB" altLang="de-DE" dirty="0" smtClean="0">
                <a:ea typeface="ＭＳ Ｐゴシック" panose="020B0600070205080204" pitchFamily="34" charset="-128"/>
              </a:rPr>
              <a:t>Segregation patterns (</a:t>
            </a:r>
            <a:r>
              <a:rPr lang="en-GB" altLang="de-DE" dirty="0" err="1" smtClean="0">
                <a:ea typeface="ＭＳ Ｐゴシック" panose="020B0600070205080204" pitchFamily="34" charset="-128"/>
              </a:rPr>
              <a:t>meso</a:t>
            </a:r>
            <a:r>
              <a:rPr lang="en-GB" altLang="de-DE" dirty="0" smtClean="0">
                <a:ea typeface="ＭＳ Ｐゴシック" panose="020B0600070205080204" pitchFamily="34" charset="-128"/>
              </a:rPr>
              <a:t> level)</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Types of nodes, modularity, and </a:t>
            </a:r>
            <a:r>
              <a:rPr lang="en-GB" altLang="de-DE" dirty="0" err="1" smtClean="0">
                <a:ea typeface="ＭＳ Ｐゴシック" panose="020B0600070205080204" pitchFamily="34" charset="-128"/>
              </a:rPr>
              <a:t>homophily</a:t>
            </a:r>
            <a:endParaRPr lang="en-GB" altLang="de-DE" dirty="0">
              <a:ea typeface="ＭＳ Ｐゴシック" panose="020B0600070205080204" pitchFamily="34" charset="-128"/>
            </a:endParaRPr>
          </a:p>
          <a:p>
            <a:pPr>
              <a:lnSpc>
                <a:spcPct val="150000"/>
              </a:lnSpc>
              <a:buFont typeface="Wingdings" panose="05000000000000000000" pitchFamily="2" charset="2"/>
              <a:buChar char="§"/>
            </a:pPr>
            <a:endParaRPr lang="en-GB" altLang="de-DE" sz="1000" dirty="0">
              <a:ea typeface="ＭＳ Ｐゴシック" panose="020B0600070205080204" pitchFamily="34" charset="-128"/>
            </a:endParaRPr>
          </a:p>
          <a:p>
            <a:pPr>
              <a:lnSpc>
                <a:spcPct val="150000"/>
              </a:lnSpc>
              <a:buFont typeface="Wingdings" panose="05000000000000000000" pitchFamily="2" charset="2"/>
              <a:buChar char="§"/>
            </a:pPr>
            <a:r>
              <a:rPr lang="en-GB" altLang="de-DE" dirty="0" smtClean="0">
                <a:ea typeface="ＭＳ Ｐゴシック" panose="020B0600070205080204" pitchFamily="34" charset="-128"/>
              </a:rPr>
              <a:t>Local properties of single nodes (micro level)</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Clustering coefficient, transitivity, …</a:t>
            </a:r>
            <a:endParaRPr lang="en-GB" altLang="de-DE" dirty="0">
              <a:ea typeface="ＭＳ Ｐゴシック" panose="020B0600070205080204" pitchFamily="34" charset="-128"/>
            </a:endParaRPr>
          </a:p>
          <a:p>
            <a:pPr marL="615950" lvl="2" indent="-342900">
              <a:lnSpc>
                <a:spcPct val="150000"/>
              </a:lnSpc>
              <a:buFont typeface="Wingdings" panose="05000000000000000000" pitchFamily="2" charset="2"/>
              <a:buChar char="§"/>
            </a:pPr>
            <a:r>
              <a:rPr lang="en-GB" altLang="de-DE" dirty="0" smtClean="0">
                <a:ea typeface="ＭＳ Ｐゴシック" panose="020B0600070205080204" pitchFamily="34" charset="-128"/>
              </a:rPr>
              <a:t>Position of a node: Centrality, prestige, robustness,…</a:t>
            </a:r>
          </a:p>
        </p:txBody>
      </p:sp>
      <p:sp>
        <p:nvSpPr>
          <p:cNvPr id="2" name="Titel 1"/>
          <p:cNvSpPr>
            <a:spLocks noGrp="1"/>
          </p:cNvSpPr>
          <p:nvPr>
            <p:ph type="title"/>
          </p:nvPr>
        </p:nvSpPr>
        <p:spPr/>
        <p:txBody>
          <a:bodyPr/>
          <a:lstStyle/>
          <a:p>
            <a:r>
              <a:rPr lang="de-DE" dirty="0" err="1" smtClean="0"/>
              <a:t>Describing</a:t>
            </a:r>
            <a:r>
              <a:rPr lang="de-DE" dirty="0" smtClean="0"/>
              <a:t> </a:t>
            </a:r>
            <a:r>
              <a:rPr lang="de-DE" dirty="0" err="1" smtClean="0"/>
              <a:t>complex</a:t>
            </a:r>
            <a:r>
              <a:rPr lang="de-DE" dirty="0" smtClean="0"/>
              <a:t> </a:t>
            </a:r>
            <a:r>
              <a:rPr lang="de-DE" dirty="0" err="1" smtClean="0"/>
              <a:t>relationships</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44</a:t>
            </a:fld>
            <a:endParaRPr lang="en-GB" dirty="0"/>
          </a:p>
        </p:txBody>
      </p:sp>
    </p:spTree>
    <p:extLst>
      <p:ext uri="{BB962C8B-B14F-4D97-AF65-F5344CB8AC3E}">
        <p14:creationId xmlns:p14="http://schemas.microsoft.com/office/powerpoint/2010/main" val="424137751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idx="1"/>
          </p:nvPr>
        </p:nvSpPr>
        <p:spPr>
          <a:xfrm>
            <a:off x="720000" y="1196974"/>
            <a:ext cx="7560000" cy="3193311"/>
          </a:xfrm>
        </p:spPr>
        <p:txBody>
          <a:bodyPr/>
          <a:lstStyle/>
          <a:p>
            <a:r>
              <a:rPr lang="de-DE" dirty="0" err="1" smtClean="0"/>
              <a:t>How</a:t>
            </a:r>
            <a:r>
              <a:rPr lang="de-DE" dirty="0" smtClean="0"/>
              <a:t> </a:t>
            </a:r>
            <a:r>
              <a:rPr lang="de-DE" dirty="0" err="1" smtClean="0"/>
              <a:t>many</a:t>
            </a:r>
            <a:r>
              <a:rPr lang="de-DE" dirty="0" smtClean="0"/>
              <a:t> </a:t>
            </a:r>
            <a:r>
              <a:rPr lang="de-DE" dirty="0" err="1" smtClean="0"/>
              <a:t>of</a:t>
            </a:r>
            <a:r>
              <a:rPr lang="de-DE" dirty="0" smtClean="0"/>
              <a:t> </a:t>
            </a:r>
            <a:r>
              <a:rPr lang="de-DE" dirty="0" err="1" smtClean="0"/>
              <a:t>Grey‘s</a:t>
            </a:r>
            <a:r>
              <a:rPr lang="de-DE" dirty="0" smtClean="0"/>
              <a:t> </a:t>
            </a:r>
            <a:r>
              <a:rPr lang="de-DE" dirty="0" err="1" smtClean="0"/>
              <a:t>former</a:t>
            </a:r>
            <a:r>
              <a:rPr lang="de-DE" dirty="0" smtClean="0"/>
              <a:t> </a:t>
            </a:r>
            <a:r>
              <a:rPr lang="de-DE" dirty="0" err="1" smtClean="0"/>
              <a:t>lovers</a:t>
            </a:r>
            <a:r>
              <a:rPr lang="de-DE" dirty="0" smtClean="0"/>
              <a:t> </a:t>
            </a:r>
            <a:r>
              <a:rPr lang="de-DE" dirty="0" err="1" smtClean="0"/>
              <a:t>did</a:t>
            </a:r>
            <a:r>
              <a:rPr lang="de-DE" dirty="0" smtClean="0"/>
              <a:t> </a:t>
            </a:r>
            <a:r>
              <a:rPr lang="de-DE" dirty="0" err="1" smtClean="0"/>
              <a:t>have</a:t>
            </a:r>
            <a:r>
              <a:rPr lang="de-DE" dirty="0" smtClean="0"/>
              <a:t> a </a:t>
            </a:r>
            <a:r>
              <a:rPr lang="de-DE" dirty="0" err="1" smtClean="0"/>
              <a:t>romantic</a:t>
            </a:r>
            <a:r>
              <a:rPr lang="de-DE" dirty="0" smtClean="0"/>
              <a:t> </a:t>
            </a:r>
            <a:r>
              <a:rPr lang="de-DE" dirty="0" err="1" smtClean="0"/>
              <a:t>relationship</a:t>
            </a:r>
            <a:r>
              <a:rPr lang="de-DE" dirty="0" smtClean="0"/>
              <a:t> </a:t>
            </a:r>
            <a:r>
              <a:rPr lang="de-DE" dirty="0" err="1" smtClean="0"/>
              <a:t>with</a:t>
            </a:r>
            <a:r>
              <a:rPr lang="de-DE" dirty="0" smtClean="0"/>
              <a:t> </a:t>
            </a:r>
            <a:r>
              <a:rPr lang="de-DE" dirty="0" err="1" smtClean="0"/>
              <a:t>each</a:t>
            </a:r>
            <a:r>
              <a:rPr lang="de-DE" dirty="0" smtClean="0"/>
              <a:t> </a:t>
            </a:r>
            <a:r>
              <a:rPr lang="de-DE" dirty="0" err="1" smtClean="0"/>
              <a:t>other</a:t>
            </a:r>
            <a:r>
              <a:rPr lang="de-DE" dirty="0" smtClean="0"/>
              <a:t>?</a:t>
            </a:r>
          </a:p>
          <a:p>
            <a:r>
              <a:rPr lang="de-DE" b="1" dirty="0" err="1" smtClean="0"/>
              <a:t>Local</a:t>
            </a:r>
            <a:r>
              <a:rPr lang="de-DE" b="1" dirty="0" smtClean="0"/>
              <a:t> </a:t>
            </a:r>
            <a:r>
              <a:rPr lang="de-DE" b="1" dirty="0" err="1" smtClean="0"/>
              <a:t>clustering</a:t>
            </a:r>
            <a:r>
              <a:rPr lang="de-DE" b="1" dirty="0" smtClean="0"/>
              <a:t> </a:t>
            </a:r>
            <a:r>
              <a:rPr lang="de-DE" b="1" dirty="0" err="1" smtClean="0"/>
              <a:t>coefficient</a:t>
            </a:r>
            <a:r>
              <a:rPr lang="de-DE" b="1" dirty="0" smtClean="0"/>
              <a:t>:</a:t>
            </a:r>
          </a:p>
          <a:p>
            <a:endParaRPr lang="de-DE" dirty="0"/>
          </a:p>
          <a:p>
            <a:endParaRPr lang="de-DE" dirty="0" smtClean="0"/>
          </a:p>
          <a:p>
            <a:endParaRPr lang="de-DE" dirty="0"/>
          </a:p>
          <a:p>
            <a:endParaRPr lang="de-DE" dirty="0" smtClean="0"/>
          </a:p>
          <a:p>
            <a:r>
              <a:rPr lang="de-DE" b="1" dirty="0" smtClean="0"/>
              <a:t>Global </a:t>
            </a:r>
            <a:r>
              <a:rPr lang="de-DE" b="1" dirty="0" err="1" smtClean="0"/>
              <a:t>clustering</a:t>
            </a:r>
            <a:r>
              <a:rPr lang="de-DE" b="1" dirty="0" smtClean="0"/>
              <a:t> </a:t>
            </a:r>
            <a:r>
              <a:rPr lang="de-DE" b="1" dirty="0" err="1" smtClean="0"/>
              <a:t>coefficient</a:t>
            </a:r>
            <a:r>
              <a:rPr lang="de-DE" b="1" dirty="0" smtClean="0"/>
              <a:t>:</a:t>
            </a:r>
            <a:r>
              <a:rPr lang="de-DE" dirty="0" smtClean="0"/>
              <a:t/>
            </a:r>
            <a:br>
              <a:rPr lang="de-DE" dirty="0" smtClean="0"/>
            </a:br>
            <a:r>
              <a:rPr lang="de-DE" dirty="0" err="1" smtClean="0"/>
              <a:t>Scaled-up</a:t>
            </a:r>
            <a:r>
              <a:rPr lang="de-DE" dirty="0" smtClean="0"/>
              <a:t> </a:t>
            </a:r>
            <a:r>
              <a:rPr lang="de-DE" dirty="0" err="1" smtClean="0"/>
              <a:t>version</a:t>
            </a:r>
            <a:r>
              <a:rPr lang="de-DE" dirty="0" smtClean="0"/>
              <a:t> </a:t>
            </a:r>
            <a:r>
              <a:rPr lang="de-DE" dirty="0" err="1" smtClean="0"/>
              <a:t>averaged</a:t>
            </a:r>
            <a:r>
              <a:rPr lang="de-DE" dirty="0" smtClean="0"/>
              <a:t> </a:t>
            </a:r>
            <a:r>
              <a:rPr lang="de-DE" dirty="0" err="1" smtClean="0"/>
              <a:t>over</a:t>
            </a:r>
            <a:r>
              <a:rPr lang="de-DE" dirty="0" smtClean="0"/>
              <a:t> all </a:t>
            </a:r>
            <a:r>
              <a:rPr lang="de-DE" dirty="0" err="1" smtClean="0"/>
              <a:t>nodes</a:t>
            </a:r>
            <a:r>
              <a:rPr lang="de-DE" dirty="0" smtClean="0"/>
              <a:t/>
            </a:r>
            <a:br>
              <a:rPr lang="de-DE" dirty="0" smtClean="0"/>
            </a:br>
            <a:r>
              <a:rPr lang="de-DE" dirty="0" smtClean="0"/>
              <a:t>in der </a:t>
            </a:r>
            <a:r>
              <a:rPr lang="de-DE" dirty="0" err="1" smtClean="0"/>
              <a:t>network</a:t>
            </a:r>
            <a:endParaRPr lang="de-DE" dirty="0" smtClean="0"/>
          </a:p>
        </p:txBody>
      </p:sp>
      <p:sp>
        <p:nvSpPr>
          <p:cNvPr id="2" name="Titel 1"/>
          <p:cNvSpPr>
            <a:spLocks noGrp="1"/>
          </p:cNvSpPr>
          <p:nvPr>
            <p:ph type="title"/>
          </p:nvPr>
        </p:nvSpPr>
        <p:spPr/>
        <p:txBody>
          <a:bodyPr/>
          <a:lstStyle/>
          <a:p>
            <a:r>
              <a:rPr lang="de-DE" dirty="0" smtClean="0"/>
              <a:t>Clustering </a:t>
            </a:r>
            <a:r>
              <a:rPr lang="de-DE" dirty="0" err="1" smtClean="0"/>
              <a:t>coefficient</a:t>
            </a:r>
            <a:r>
              <a:rPr lang="de-DE" dirty="0" smtClean="0"/>
              <a:t>: </a:t>
            </a:r>
            <a:r>
              <a:rPr lang="de-DE" dirty="0" err="1" smtClean="0"/>
              <a:t>from</a:t>
            </a:r>
            <a:r>
              <a:rPr lang="de-DE" dirty="0" smtClean="0"/>
              <a:t> </a:t>
            </a:r>
            <a:r>
              <a:rPr lang="de-DE" dirty="0" err="1" smtClean="0"/>
              <a:t>local</a:t>
            </a:r>
            <a:r>
              <a:rPr lang="de-DE" dirty="0" smtClean="0"/>
              <a:t> </a:t>
            </a:r>
            <a:r>
              <a:rPr lang="de-DE" dirty="0" err="1" smtClean="0"/>
              <a:t>to</a:t>
            </a:r>
            <a:r>
              <a:rPr lang="de-DE" dirty="0" smtClean="0"/>
              <a:t> global</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45</a:t>
            </a:fld>
            <a:endParaRPr lang="en-GB" dirty="0"/>
          </a:p>
        </p:txBody>
      </p:sp>
      <p:pic>
        <p:nvPicPr>
          <p:cNvPr id="3" name="Grafik 2"/>
          <p:cNvPicPr>
            <a:picLocks noChangeAspect="1"/>
          </p:cNvPicPr>
          <p:nvPr/>
        </p:nvPicPr>
        <p:blipFill>
          <a:blip r:embed="rId3"/>
          <a:stretch>
            <a:fillRect/>
          </a:stretch>
        </p:blipFill>
        <p:spPr>
          <a:xfrm>
            <a:off x="1525664" y="2641470"/>
            <a:ext cx="3958553" cy="860555"/>
          </a:xfrm>
          <a:prstGeom prst="rect">
            <a:avLst/>
          </a:prstGeom>
        </p:spPr>
      </p:pic>
      <p:sp>
        <p:nvSpPr>
          <p:cNvPr id="6" name="Ellipse 2"/>
          <p:cNvSpPr>
            <a:spLocks noChangeArrowheads="1"/>
          </p:cNvSpPr>
          <p:nvPr/>
        </p:nvSpPr>
        <p:spPr bwMode="auto">
          <a:xfrm>
            <a:off x="6740525" y="3502025"/>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1</a:t>
            </a:r>
          </a:p>
        </p:txBody>
      </p:sp>
      <p:sp>
        <p:nvSpPr>
          <p:cNvPr id="8" name="Ellipse 8"/>
          <p:cNvSpPr>
            <a:spLocks noChangeArrowheads="1"/>
          </p:cNvSpPr>
          <p:nvPr/>
        </p:nvSpPr>
        <p:spPr bwMode="auto">
          <a:xfrm>
            <a:off x="7273925" y="4630738"/>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3</a:t>
            </a:r>
          </a:p>
        </p:txBody>
      </p:sp>
      <p:sp>
        <p:nvSpPr>
          <p:cNvPr id="9" name="Ellipse 9"/>
          <p:cNvSpPr>
            <a:spLocks noChangeArrowheads="1"/>
          </p:cNvSpPr>
          <p:nvPr/>
        </p:nvSpPr>
        <p:spPr bwMode="auto">
          <a:xfrm>
            <a:off x="8005763" y="3597275"/>
            <a:ext cx="434975" cy="434975"/>
          </a:xfrm>
          <a:prstGeom prst="ellipse">
            <a:avLst/>
          </a:prstGeom>
          <a:solidFill>
            <a:schemeClr val="accent1"/>
          </a:solidFill>
          <a:ln w="9525" algn="ctr">
            <a:solidFill>
              <a:schemeClr val="tx1"/>
            </a:solidFill>
            <a:round/>
            <a:headEnd/>
            <a:tailEnd/>
          </a:ln>
        </p:spPr>
        <p:txBody>
          <a:bodyPr wrap="none"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de-DE" altLang="de-DE" sz="1600" b="1">
                <a:latin typeface="Arial Narrow" panose="020B0606020202030204" pitchFamily="34" charset="0"/>
              </a:rPr>
              <a:t>2</a:t>
            </a:r>
          </a:p>
        </p:txBody>
      </p:sp>
      <p:cxnSp>
        <p:nvCxnSpPr>
          <p:cNvPr id="10" name="Gerader Verbinder 11"/>
          <p:cNvCxnSpPr>
            <a:cxnSpLocks noChangeShapeType="1"/>
            <a:stCxn id="6" idx="6"/>
            <a:endCxn id="9" idx="2"/>
          </p:cNvCxnSpPr>
          <p:nvPr/>
        </p:nvCxnSpPr>
        <p:spPr bwMode="auto">
          <a:xfrm>
            <a:off x="7175500" y="3719513"/>
            <a:ext cx="830263" cy="95250"/>
          </a:xfrm>
          <a:prstGeom prst="line">
            <a:avLst/>
          </a:prstGeom>
          <a:noFill/>
          <a:ln w="9525" algn="ctr">
            <a:solidFill>
              <a:schemeClr val="tx1"/>
            </a:solidFill>
            <a:round/>
            <a:headEnd/>
            <a:tailEnd/>
          </a:ln>
        </p:spPr>
      </p:cxnSp>
      <p:cxnSp>
        <p:nvCxnSpPr>
          <p:cNvPr id="11" name="Gerader Verbinder 13"/>
          <p:cNvCxnSpPr>
            <a:cxnSpLocks noChangeShapeType="1"/>
            <a:stCxn id="6" idx="4"/>
            <a:endCxn id="8" idx="1"/>
          </p:cNvCxnSpPr>
          <p:nvPr/>
        </p:nvCxnSpPr>
        <p:spPr bwMode="auto">
          <a:xfrm>
            <a:off x="6958013" y="3937000"/>
            <a:ext cx="379412" cy="757238"/>
          </a:xfrm>
          <a:prstGeom prst="line">
            <a:avLst/>
          </a:prstGeom>
          <a:noFill/>
          <a:ln w="9525" algn="ctr">
            <a:solidFill>
              <a:schemeClr val="tx1"/>
            </a:solidFill>
            <a:round/>
            <a:headEnd/>
            <a:tailEnd/>
          </a:ln>
        </p:spPr>
      </p:cxnSp>
      <p:sp>
        <p:nvSpPr>
          <p:cNvPr id="12" name="Freihandform 22"/>
          <p:cNvSpPr>
            <a:spLocks/>
          </p:cNvSpPr>
          <p:nvPr/>
        </p:nvSpPr>
        <p:spPr bwMode="auto">
          <a:xfrm rot="5828686">
            <a:off x="7590632" y="4248944"/>
            <a:ext cx="882650" cy="458787"/>
          </a:xfrm>
          <a:custGeom>
            <a:avLst/>
            <a:gdLst>
              <a:gd name="T0" fmla="*/ 883522 w 764186"/>
              <a:gd name="T1" fmla="*/ 460033 h 460033"/>
              <a:gd name="T2" fmla="*/ 854156 w 764186"/>
              <a:gd name="T3" fmla="*/ 269533 h 460033"/>
              <a:gd name="T4" fmla="*/ 722006 w 764186"/>
              <a:gd name="T5" fmla="*/ 104433 h 460033"/>
              <a:gd name="T6" fmla="*/ 413658 w 764186"/>
              <a:gd name="T7" fmla="*/ 2833 h 460033"/>
              <a:gd name="T8" fmla="*/ 61260 w 764186"/>
              <a:gd name="T9" fmla="*/ 28233 h 460033"/>
              <a:gd name="T10" fmla="*/ 2527 w 764186"/>
              <a:gd name="T11" fmla="*/ 28233 h 4600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64186" h="460033">
                <a:moveTo>
                  <a:pt x="764186" y="460033"/>
                </a:moveTo>
                <a:cubicBezTo>
                  <a:pt x="763127" y="394416"/>
                  <a:pt x="762069" y="328800"/>
                  <a:pt x="738786" y="269533"/>
                </a:cubicBezTo>
                <a:cubicBezTo>
                  <a:pt x="715503" y="210266"/>
                  <a:pt x="687986" y="148883"/>
                  <a:pt x="624486" y="104433"/>
                </a:cubicBezTo>
                <a:cubicBezTo>
                  <a:pt x="560986" y="59983"/>
                  <a:pt x="453036" y="15533"/>
                  <a:pt x="357786" y="2833"/>
                </a:cubicBezTo>
                <a:cubicBezTo>
                  <a:pt x="262536" y="-9867"/>
                  <a:pt x="112253" y="24000"/>
                  <a:pt x="52986" y="28233"/>
                </a:cubicBezTo>
                <a:cubicBezTo>
                  <a:pt x="-6281" y="32466"/>
                  <a:pt x="-2048" y="30349"/>
                  <a:pt x="2186" y="28233"/>
                </a:cubicBezTo>
              </a:path>
            </a:pathLst>
          </a:custGeom>
          <a:noFill/>
          <a:ln w="9525" cap="flat" cmpd="sng" algn="ctr">
            <a:solidFill>
              <a:srgbClr val="C00000"/>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de-DE"/>
          </a:p>
        </p:txBody>
      </p:sp>
      <p:sp>
        <p:nvSpPr>
          <p:cNvPr id="5" name="Textfeld 4"/>
          <p:cNvSpPr txBox="1"/>
          <p:nvPr/>
        </p:nvSpPr>
        <p:spPr>
          <a:xfrm>
            <a:off x="6314480" y="2888366"/>
            <a:ext cx="2552302" cy="400110"/>
          </a:xfrm>
          <a:prstGeom prst="rect">
            <a:avLst/>
          </a:prstGeom>
          <a:noFill/>
        </p:spPr>
        <p:txBody>
          <a:bodyPr wrap="none" rtlCol="0">
            <a:spAutoFit/>
          </a:bodyPr>
          <a:lstStyle/>
          <a:p>
            <a:r>
              <a:rPr lang="de-DE" dirty="0" err="1" smtClean="0">
                <a:latin typeface="+mn-lt"/>
              </a:rPr>
              <a:t>Frequency</a:t>
            </a:r>
            <a:r>
              <a:rPr lang="de-DE" dirty="0" smtClean="0">
                <a:latin typeface="+mn-lt"/>
              </a:rPr>
              <a:t> </a:t>
            </a:r>
            <a:r>
              <a:rPr lang="de-DE" dirty="0" err="1" smtClean="0">
                <a:latin typeface="+mn-lt"/>
              </a:rPr>
              <a:t>of</a:t>
            </a:r>
            <a:r>
              <a:rPr lang="de-DE" dirty="0" smtClean="0">
                <a:latin typeface="+mn-lt"/>
              </a:rPr>
              <a:t> </a:t>
            </a:r>
            <a:r>
              <a:rPr lang="de-DE" dirty="0" err="1" smtClean="0">
                <a:latin typeface="+mn-lt"/>
              </a:rPr>
              <a:t>this</a:t>
            </a:r>
            <a:r>
              <a:rPr lang="de-DE" dirty="0" smtClean="0">
                <a:latin typeface="+mn-lt"/>
              </a:rPr>
              <a:t> link?</a:t>
            </a:r>
            <a:endParaRPr lang="de-DE" dirty="0">
              <a:latin typeface="+mn-lt"/>
            </a:endParaRPr>
          </a:p>
        </p:txBody>
      </p:sp>
      <p:sp>
        <p:nvSpPr>
          <p:cNvPr id="13" name="Textfeld 12"/>
          <p:cNvSpPr txBox="1"/>
          <p:nvPr/>
        </p:nvSpPr>
        <p:spPr>
          <a:xfrm>
            <a:off x="8334370" y="4390285"/>
            <a:ext cx="303288" cy="400110"/>
          </a:xfrm>
          <a:prstGeom prst="rect">
            <a:avLst/>
          </a:prstGeom>
          <a:noFill/>
        </p:spPr>
        <p:txBody>
          <a:bodyPr wrap="none" rtlCol="0">
            <a:spAutoFit/>
          </a:bodyPr>
          <a:lstStyle/>
          <a:p>
            <a:r>
              <a:rPr lang="de-DE" b="1" dirty="0" smtClean="0">
                <a:solidFill>
                  <a:srgbClr val="FF0000"/>
                </a:solidFill>
                <a:latin typeface="+mn-lt"/>
              </a:rPr>
              <a:t>?</a:t>
            </a:r>
            <a:endParaRPr lang="de-DE" b="1" dirty="0">
              <a:solidFill>
                <a:srgbClr val="FF0000"/>
              </a:solidFill>
              <a:latin typeface="+mn-lt"/>
            </a:endParaRPr>
          </a:p>
        </p:txBody>
      </p:sp>
    </p:spTree>
    <p:extLst>
      <p:ext uri="{BB962C8B-B14F-4D97-AF65-F5344CB8AC3E}">
        <p14:creationId xmlns:p14="http://schemas.microsoft.com/office/powerpoint/2010/main" val="278466965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Density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46</a:t>
            </a:fld>
            <a:endParaRPr lang="en-GB" dirty="0"/>
          </a:p>
        </p:txBody>
      </p:sp>
      <p:pic>
        <p:nvPicPr>
          <p:cNvPr id="6" name="Grafik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2166" y="2639946"/>
            <a:ext cx="4195093" cy="22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fik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030" y="2762085"/>
            <a:ext cx="3850756"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hteck 2"/>
          <p:cNvSpPr/>
          <p:nvPr/>
        </p:nvSpPr>
        <p:spPr>
          <a:xfrm>
            <a:off x="1367041" y="5484253"/>
            <a:ext cx="1693092" cy="400110"/>
          </a:xfrm>
          <a:prstGeom prst="rect">
            <a:avLst/>
          </a:prstGeom>
        </p:spPr>
        <p:txBody>
          <a:bodyPr wrap="none">
            <a:spAutoFit/>
          </a:bodyPr>
          <a:lstStyle/>
          <a:p>
            <a:r>
              <a:rPr lang="de-DE" b="1" dirty="0" err="1">
                <a:latin typeface="+mn-lt"/>
              </a:rPr>
              <a:t>Density</a:t>
            </a:r>
            <a:r>
              <a:rPr lang="de-DE" b="1" dirty="0">
                <a:latin typeface="+mn-lt"/>
              </a:rPr>
              <a:t>: 0.019</a:t>
            </a:r>
          </a:p>
        </p:txBody>
      </p:sp>
      <p:sp>
        <p:nvSpPr>
          <p:cNvPr id="9" name="Rechteck 8"/>
          <p:cNvSpPr/>
          <p:nvPr/>
        </p:nvSpPr>
        <p:spPr>
          <a:xfrm>
            <a:off x="636362" y="4763922"/>
            <a:ext cx="3402983" cy="400110"/>
          </a:xfrm>
          <a:prstGeom prst="rect">
            <a:avLst/>
          </a:prstGeom>
        </p:spPr>
        <p:txBody>
          <a:bodyPr wrap="none">
            <a:spAutoFit/>
          </a:bodyPr>
          <a:lstStyle/>
          <a:p>
            <a:r>
              <a:rPr lang="de-DE" dirty="0" smtClean="0">
                <a:latin typeface="+mn-lt"/>
              </a:rPr>
              <a:t>Random </a:t>
            </a:r>
            <a:r>
              <a:rPr lang="de-DE" dirty="0" err="1" smtClean="0">
                <a:latin typeface="+mn-lt"/>
              </a:rPr>
              <a:t>network</a:t>
            </a:r>
            <a:r>
              <a:rPr lang="de-DE" dirty="0" smtClean="0">
                <a:latin typeface="+mn-lt"/>
              </a:rPr>
              <a:t> p=0.02, n=50</a:t>
            </a:r>
            <a:endParaRPr lang="de-DE" dirty="0">
              <a:latin typeface="+mn-lt"/>
            </a:endParaRPr>
          </a:p>
        </p:txBody>
      </p:sp>
      <p:sp>
        <p:nvSpPr>
          <p:cNvPr id="10" name="Rechteck 9"/>
          <p:cNvSpPr/>
          <p:nvPr/>
        </p:nvSpPr>
        <p:spPr>
          <a:xfrm>
            <a:off x="5223432" y="4763922"/>
            <a:ext cx="3402983" cy="400110"/>
          </a:xfrm>
          <a:prstGeom prst="rect">
            <a:avLst/>
          </a:prstGeom>
        </p:spPr>
        <p:txBody>
          <a:bodyPr wrap="none">
            <a:spAutoFit/>
          </a:bodyPr>
          <a:lstStyle/>
          <a:p>
            <a:r>
              <a:rPr lang="de-DE" dirty="0" smtClean="0">
                <a:latin typeface="+mn-lt"/>
              </a:rPr>
              <a:t>Random </a:t>
            </a:r>
            <a:r>
              <a:rPr lang="de-DE" dirty="0" err="1" smtClean="0">
                <a:latin typeface="+mn-lt"/>
              </a:rPr>
              <a:t>network</a:t>
            </a:r>
            <a:r>
              <a:rPr lang="de-DE" dirty="0" smtClean="0">
                <a:latin typeface="+mn-lt"/>
              </a:rPr>
              <a:t> p=0.05, n=50</a:t>
            </a:r>
            <a:endParaRPr lang="de-DE" dirty="0">
              <a:latin typeface="+mn-lt"/>
            </a:endParaRPr>
          </a:p>
        </p:txBody>
      </p:sp>
      <p:sp>
        <p:nvSpPr>
          <p:cNvPr id="11" name="Rechteck 10"/>
          <p:cNvSpPr/>
          <p:nvPr/>
        </p:nvSpPr>
        <p:spPr>
          <a:xfrm>
            <a:off x="6142241" y="5484253"/>
            <a:ext cx="1693092" cy="400110"/>
          </a:xfrm>
          <a:prstGeom prst="rect">
            <a:avLst/>
          </a:prstGeom>
        </p:spPr>
        <p:txBody>
          <a:bodyPr wrap="none">
            <a:spAutoFit/>
          </a:bodyPr>
          <a:lstStyle/>
          <a:p>
            <a:r>
              <a:rPr lang="de-DE" b="1" dirty="0" err="1">
                <a:latin typeface="+mn-lt"/>
              </a:rPr>
              <a:t>Density</a:t>
            </a:r>
            <a:r>
              <a:rPr lang="de-DE" b="1" dirty="0">
                <a:latin typeface="+mn-lt"/>
              </a:rPr>
              <a:t>: 0.055</a:t>
            </a:r>
          </a:p>
        </p:txBody>
      </p:sp>
      <p:sp>
        <p:nvSpPr>
          <p:cNvPr id="5" name="Rechteck 4"/>
          <p:cNvSpPr/>
          <p:nvPr/>
        </p:nvSpPr>
        <p:spPr>
          <a:xfrm>
            <a:off x="720000" y="1119397"/>
            <a:ext cx="8089900" cy="1200329"/>
          </a:xfrm>
          <a:prstGeom prst="rect">
            <a:avLst/>
          </a:prstGeom>
        </p:spPr>
        <p:txBody>
          <a:bodyPr wrap="square">
            <a:spAutoFit/>
          </a:bodyPr>
          <a:lstStyle/>
          <a:p>
            <a:r>
              <a:rPr lang="en-US" sz="1800" dirty="0">
                <a:solidFill>
                  <a:srgbClr val="222222"/>
                </a:solidFill>
                <a:latin typeface="+mj-lt"/>
              </a:rPr>
              <a:t>A </a:t>
            </a:r>
            <a:r>
              <a:rPr lang="en-US" sz="1800" b="1" dirty="0">
                <a:solidFill>
                  <a:srgbClr val="222222"/>
                </a:solidFill>
                <a:latin typeface="+mj-lt"/>
              </a:rPr>
              <a:t>dense network</a:t>
            </a:r>
            <a:r>
              <a:rPr lang="en-US" sz="1800" dirty="0">
                <a:solidFill>
                  <a:srgbClr val="222222"/>
                </a:solidFill>
                <a:latin typeface="+mj-lt"/>
              </a:rPr>
              <a:t> is a </a:t>
            </a:r>
            <a:r>
              <a:rPr lang="en-US" sz="1800" b="1" dirty="0">
                <a:solidFill>
                  <a:srgbClr val="222222"/>
                </a:solidFill>
                <a:latin typeface="+mj-lt"/>
              </a:rPr>
              <a:t>network</a:t>
            </a:r>
            <a:r>
              <a:rPr lang="en-US" sz="1800" dirty="0">
                <a:solidFill>
                  <a:srgbClr val="222222"/>
                </a:solidFill>
                <a:latin typeface="+mj-lt"/>
              </a:rPr>
              <a:t> in which the number of links of each node is close to the maximal number of nodes. Each node is linked to almost all other nodes. The total connected case in which exactly each node is linked to each other node is called a completely connected </a:t>
            </a:r>
            <a:r>
              <a:rPr lang="en-US" sz="1800" b="1" dirty="0">
                <a:solidFill>
                  <a:srgbClr val="222222"/>
                </a:solidFill>
                <a:latin typeface="+mj-lt"/>
              </a:rPr>
              <a:t>network</a:t>
            </a:r>
            <a:r>
              <a:rPr lang="en-US" sz="1800" dirty="0" smtClean="0">
                <a:solidFill>
                  <a:srgbClr val="222222"/>
                </a:solidFill>
                <a:latin typeface="+mj-lt"/>
              </a:rPr>
              <a:t>. Value ranges between 0 and 1.</a:t>
            </a:r>
            <a:endParaRPr lang="de-DE" sz="1800" dirty="0">
              <a:latin typeface="+mj-lt"/>
            </a:endParaRPr>
          </a:p>
        </p:txBody>
      </p:sp>
    </p:spTree>
    <p:extLst>
      <p:ext uri="{BB962C8B-B14F-4D97-AF65-F5344CB8AC3E}">
        <p14:creationId xmlns:p14="http://schemas.microsoft.com/office/powerpoint/2010/main" val="152294119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Degree</a:t>
            </a:r>
            <a:r>
              <a:rPr lang="de-DE" dirty="0" smtClean="0"/>
              <a:t> </a:t>
            </a:r>
            <a:r>
              <a:rPr lang="de-DE" dirty="0" err="1" smtClean="0"/>
              <a:t>distribution</a:t>
            </a:r>
            <a:r>
              <a:rPr lang="de-DE" dirty="0" smtClean="0"/>
              <a:t>: Random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47</a:t>
            </a:fld>
            <a:endParaRPr lang="en-GB" dirty="0"/>
          </a:p>
        </p:txBody>
      </p:sp>
      <p:pic>
        <p:nvPicPr>
          <p:cNvPr id="4" name="Grafik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545501"/>
            <a:ext cx="8184288" cy="4364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7801" y="56494"/>
            <a:ext cx="2616200" cy="14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26526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Degree</a:t>
            </a:r>
            <a:r>
              <a:rPr lang="de-DE" dirty="0" smtClean="0"/>
              <a:t> </a:t>
            </a:r>
            <a:r>
              <a:rPr lang="de-DE" dirty="0" err="1" smtClean="0"/>
              <a:t>distribution</a:t>
            </a:r>
            <a:r>
              <a:rPr lang="de-DE" dirty="0" smtClean="0"/>
              <a:t>: </a:t>
            </a:r>
            <a:r>
              <a:rPr lang="de-DE" dirty="0" err="1" smtClean="0"/>
              <a:t>Scale-free</a:t>
            </a:r>
            <a:r>
              <a:rPr lang="de-DE" dirty="0" smtClean="0"/>
              <a:t>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48</a:t>
            </a:fld>
            <a:endParaRPr lang="en-GB" dirty="0"/>
          </a:p>
        </p:txBody>
      </p:sp>
      <p:pic>
        <p:nvPicPr>
          <p:cNvPr id="5" name="Inhaltsplatzhalter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13176" y="1257301"/>
            <a:ext cx="7588973" cy="4140200"/>
          </a:xfrm>
        </p:spPr>
      </p:pic>
      <p:sp>
        <p:nvSpPr>
          <p:cNvPr id="3" name="Rechteck 2"/>
          <p:cNvSpPr/>
          <p:nvPr/>
        </p:nvSpPr>
        <p:spPr>
          <a:xfrm>
            <a:off x="558800" y="5643553"/>
            <a:ext cx="8585200" cy="646331"/>
          </a:xfrm>
          <a:prstGeom prst="rect">
            <a:avLst/>
          </a:prstGeom>
        </p:spPr>
        <p:txBody>
          <a:bodyPr wrap="square">
            <a:spAutoFit/>
          </a:bodyPr>
          <a:lstStyle/>
          <a:p>
            <a:pPr marL="266700" indent="-266700">
              <a:buFont typeface="Wingdings" panose="05000000000000000000" pitchFamily="2" charset="2"/>
              <a:buChar char="§"/>
            </a:pPr>
            <a:r>
              <a:rPr lang="de-DE" altLang="de-DE" sz="1800" dirty="0" smtClean="0">
                <a:latin typeface="+mj-lt"/>
                <a:ea typeface="ＭＳ Ｐゴシック" panose="020B0600070205080204" pitchFamily="34" charset="-128"/>
              </a:rPr>
              <a:t>“</a:t>
            </a:r>
            <a:r>
              <a:rPr lang="de-DE" altLang="de-DE" sz="1800" dirty="0" err="1" smtClean="0">
                <a:latin typeface="+mj-lt"/>
                <a:ea typeface="ＭＳ Ｐゴシック" panose="020B0600070205080204" pitchFamily="34" charset="-128"/>
              </a:rPr>
              <a:t>Fat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Tails</a:t>
            </a:r>
            <a:r>
              <a:rPr lang="de-DE" altLang="de-DE" sz="1800" dirty="0" smtClean="0">
                <a:latin typeface="+mj-lt"/>
                <a:ea typeface="ＭＳ Ｐゴシック" panose="020B0600070205080204" pitchFamily="34" charset="-128"/>
              </a:rPr>
              <a:t>“ </a:t>
            </a:r>
            <a:r>
              <a:rPr lang="de-DE" altLang="de-DE" sz="1800" dirty="0">
                <a:latin typeface="+mj-lt"/>
                <a:ea typeface="ＭＳ Ｐゴシック" panose="020B0600070205080204" pitchFamily="34" charset="-128"/>
              </a:rPr>
              <a:t>(Price </a:t>
            </a:r>
            <a:r>
              <a:rPr lang="de-DE" altLang="de-DE" sz="1800" dirty="0" smtClean="0">
                <a:latin typeface="+mj-lt"/>
                <a:ea typeface="ＭＳ Ｐゴシック" panose="020B0600070205080204" pitchFamily="34" charset="-128"/>
              </a:rPr>
              <a:t>1965), “Matthew </a:t>
            </a:r>
            <a:r>
              <a:rPr lang="de-DE" altLang="de-DE" sz="1800" dirty="0" err="1" smtClean="0">
                <a:latin typeface="+mj-lt"/>
                <a:ea typeface="ＭＳ Ｐゴシック" panose="020B0600070205080204" pitchFamily="34" charset="-128"/>
              </a:rPr>
              <a:t>Effect</a:t>
            </a:r>
            <a:r>
              <a:rPr lang="de-DE" altLang="de-DE" sz="1800" dirty="0" smtClean="0">
                <a:latin typeface="+mj-lt"/>
                <a:ea typeface="ＭＳ Ｐゴシック" panose="020B0600070205080204" pitchFamily="34" charset="-128"/>
              </a:rPr>
              <a:t>“ (The </a:t>
            </a:r>
            <a:r>
              <a:rPr lang="de-DE" altLang="de-DE" sz="1800" dirty="0" err="1" smtClean="0">
                <a:latin typeface="+mj-lt"/>
                <a:ea typeface="ＭＳ Ｐゴシック" panose="020B0600070205080204" pitchFamily="34" charset="-128"/>
              </a:rPr>
              <a:t>rich</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get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richer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the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poor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get</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poorer</a:t>
            </a:r>
            <a:r>
              <a:rPr lang="de-DE" altLang="de-DE" sz="1800" dirty="0" smtClean="0">
                <a:latin typeface="+mj-lt"/>
                <a:ea typeface="ＭＳ Ｐゴシック" panose="020B0600070205080204" pitchFamily="34" charset="-128"/>
              </a:rPr>
              <a:t>“)</a:t>
            </a:r>
          </a:p>
          <a:p>
            <a:r>
              <a:rPr lang="de-DE" altLang="de-DE" sz="1800" dirty="0" smtClean="0">
                <a:latin typeface="+mj-lt"/>
                <a:ea typeface="ＭＳ Ｐゴシック" panose="020B0600070205080204" pitchFamily="34" charset="-128"/>
                <a:sym typeface="Wingdings" panose="05000000000000000000" pitchFamily="2" charset="2"/>
              </a:rPr>
              <a:t> </a:t>
            </a:r>
            <a:r>
              <a:rPr lang="de-DE" altLang="de-DE" sz="1800" dirty="0" smtClean="0">
                <a:latin typeface="+mj-lt"/>
                <a:ea typeface="ＭＳ Ｐゴシック" panose="020B0600070205080204" pitchFamily="34" charset="-128"/>
              </a:rPr>
              <a:t>More </a:t>
            </a:r>
            <a:r>
              <a:rPr lang="de-DE" altLang="de-DE" sz="1800" dirty="0" err="1" smtClean="0">
                <a:latin typeface="+mj-lt"/>
                <a:ea typeface="ＭＳ Ｐゴシック" panose="020B0600070205080204" pitchFamily="34" charset="-128"/>
              </a:rPr>
              <a:t>degrees</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with</a:t>
            </a:r>
            <a:r>
              <a:rPr lang="de-DE" altLang="de-DE" sz="1800" dirty="0" smtClean="0">
                <a:latin typeface="+mj-lt"/>
                <a:ea typeface="ＭＳ Ｐゴシック" panose="020B0600070205080204" pitchFamily="34" charset="-128"/>
              </a:rPr>
              <a:t> high </a:t>
            </a:r>
            <a:r>
              <a:rPr lang="de-DE" altLang="de-DE" sz="1800" dirty="0" err="1" smtClean="0">
                <a:latin typeface="+mj-lt"/>
                <a:ea typeface="ＭＳ Ｐゴシック" panose="020B0600070205080204" pitchFamily="34" charset="-128"/>
              </a:rPr>
              <a:t>or</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low</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degrees</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middle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range</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ill-populated</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no</a:t>
            </a:r>
            <a:r>
              <a:rPr lang="de-DE" altLang="de-DE" sz="1800" dirty="0" smtClean="0">
                <a:latin typeface="+mj-lt"/>
                <a:ea typeface="ＭＳ Ｐゴシック" panose="020B0600070205080204" pitchFamily="34" charset="-128"/>
              </a:rPr>
              <a:t> reg. </a:t>
            </a:r>
            <a:r>
              <a:rPr lang="de-DE" altLang="de-DE" sz="1800" dirty="0" err="1" smtClean="0">
                <a:latin typeface="+mj-lt"/>
                <a:ea typeface="ＭＳ Ｐゴシック" panose="020B0600070205080204" pitchFamily="34" charset="-128"/>
              </a:rPr>
              <a:t>to</a:t>
            </a:r>
            <a:r>
              <a:rPr lang="de-DE" altLang="de-DE" sz="1800" dirty="0" smtClean="0">
                <a:latin typeface="+mj-lt"/>
                <a:ea typeface="ＭＳ Ｐゴシック" panose="020B0600070205080204" pitchFamily="34" charset="-128"/>
              </a:rPr>
              <a:t> </a:t>
            </a:r>
            <a:r>
              <a:rPr lang="de-DE" altLang="de-DE" sz="1800" dirty="0" err="1" smtClean="0">
                <a:latin typeface="+mj-lt"/>
                <a:ea typeface="ＭＳ Ｐゴシック" panose="020B0600070205080204" pitchFamily="34" charset="-128"/>
              </a:rPr>
              <a:t>mean</a:t>
            </a:r>
            <a:r>
              <a:rPr lang="de-DE" altLang="de-DE" sz="1800" dirty="0" smtClean="0">
                <a:latin typeface="+mj-lt"/>
                <a:ea typeface="ＭＳ Ｐゴシック" panose="020B0600070205080204" pitchFamily="34" charset="-128"/>
              </a:rPr>
              <a:t>)</a:t>
            </a:r>
          </a:p>
        </p:txBody>
      </p:sp>
    </p:spTree>
    <p:extLst>
      <p:ext uri="{BB962C8B-B14F-4D97-AF65-F5344CB8AC3E}">
        <p14:creationId xmlns:p14="http://schemas.microsoft.com/office/powerpoint/2010/main" val="89822710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16"/>
          <p:cNvPicPr>
            <a:picLocks noChangeAspect="1"/>
          </p:cNvPicPr>
          <p:nvPr/>
        </p:nvPicPr>
        <p:blipFill>
          <a:blip r:embed="rId3"/>
          <a:stretch>
            <a:fillRect/>
          </a:stretch>
        </p:blipFill>
        <p:spPr>
          <a:xfrm>
            <a:off x="6375401" y="-1"/>
            <a:ext cx="2768599" cy="2233619"/>
          </a:xfrm>
          <a:prstGeom prst="rect">
            <a:avLst/>
          </a:prstGeom>
        </p:spPr>
      </p:pic>
      <p:sp>
        <p:nvSpPr>
          <p:cNvPr id="2" name="Titel 1"/>
          <p:cNvSpPr>
            <a:spLocks noGrp="1"/>
          </p:cNvSpPr>
          <p:nvPr>
            <p:ph type="title"/>
          </p:nvPr>
        </p:nvSpPr>
        <p:spPr>
          <a:xfrm>
            <a:off x="720000" y="0"/>
            <a:ext cx="6099899" cy="1080000"/>
          </a:xfrm>
        </p:spPr>
        <p:txBody>
          <a:bodyPr/>
          <a:lstStyle/>
          <a:p>
            <a:r>
              <a:rPr lang="de-DE" dirty="0" err="1" smtClean="0"/>
              <a:t>Degree</a:t>
            </a:r>
            <a:r>
              <a:rPr lang="de-DE" dirty="0" smtClean="0"/>
              <a:t> </a:t>
            </a:r>
            <a:r>
              <a:rPr lang="de-DE" dirty="0" err="1" smtClean="0"/>
              <a:t>distribution</a:t>
            </a:r>
            <a:r>
              <a:rPr lang="de-DE" dirty="0" smtClean="0"/>
              <a:t>: </a:t>
            </a:r>
            <a:r>
              <a:rPr lang="de-DE" dirty="0" err="1" smtClean="0"/>
              <a:t>Scale-free</a:t>
            </a:r>
            <a:r>
              <a:rPr lang="de-DE" dirty="0" smtClean="0"/>
              <a:t> </a:t>
            </a:r>
            <a:r>
              <a:rPr lang="de-DE" dirty="0" err="1" smtClean="0"/>
              <a:t>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49</a:t>
            </a:fld>
            <a:endParaRPr lang="en-GB" dirty="0"/>
          </a:p>
        </p:txBody>
      </p:sp>
      <p:pic>
        <p:nvPicPr>
          <p:cNvPr id="5" name="Picture 1"/>
          <p:cNvPicPr/>
          <p:nvPr/>
        </p:nvPicPr>
        <p:blipFill>
          <a:blip r:embed="rId4">
            <a:extLst>
              <a:ext uri="{28A0092B-C50C-407E-A947-70E740481C1C}">
                <a14:useLocalDpi xmlns:a14="http://schemas.microsoft.com/office/drawing/2010/main" val="0"/>
              </a:ext>
            </a:extLst>
          </a:blip>
          <a:srcRect/>
          <a:stretch>
            <a:fillRect/>
          </a:stretch>
        </p:blipFill>
        <p:spPr bwMode="auto">
          <a:xfrm>
            <a:off x="720001" y="1600199"/>
            <a:ext cx="6485306" cy="4594473"/>
          </a:xfrm>
          <a:prstGeom prst="rect">
            <a:avLst/>
          </a:prstGeom>
          <a:noFill/>
          <a:ln>
            <a:noFill/>
          </a:ln>
        </p:spPr>
      </p:pic>
    </p:spTree>
    <p:extLst>
      <p:ext uri="{BB962C8B-B14F-4D97-AF65-F5344CB8AC3E}">
        <p14:creationId xmlns:p14="http://schemas.microsoft.com/office/powerpoint/2010/main" val="104395519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Introduction</a:t>
            </a:r>
            <a:r>
              <a:rPr lang="de-DE" dirty="0" smtClean="0"/>
              <a:t> 3: Add </a:t>
            </a:r>
            <a:r>
              <a:rPr lang="de-DE" dirty="0" err="1" smtClean="0"/>
              <a:t>Health</a:t>
            </a:r>
            <a:r>
              <a:rPr lang="de-DE" dirty="0" smtClean="0"/>
              <a:t> School </a:t>
            </a:r>
            <a:r>
              <a:rPr lang="de-DE" dirty="0" err="1" smtClean="0"/>
              <a:t>Friendship</a:t>
            </a:r>
            <a:r>
              <a:rPr lang="de-DE" dirty="0" smtClean="0"/>
              <a:t>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a:t>
            </a:fld>
            <a:endParaRPr lang="en-GB" dirty="0"/>
          </a:p>
        </p:txBody>
      </p:sp>
      <p:pic>
        <p:nvPicPr>
          <p:cNvPr id="6" name="Picture 2" descr="C:\moody\dissertation\dyad modeling\plots\cntrysiderce.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4813" y="1195925"/>
            <a:ext cx="6953811" cy="5214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16472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smtClean="0">
                <a:solidFill>
                  <a:schemeClr val="tx1"/>
                </a:solidFill>
              </a:rPr>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a:t>Creating graphs</a:t>
            </a:r>
          </a:p>
          <a:p>
            <a:pPr marL="763984" lvl="1" indent="-333375">
              <a:lnSpc>
                <a:spcPct val="90000"/>
              </a:lnSpc>
              <a:buFont typeface="Webdings" pitchFamily="18" charset="2"/>
              <a:buAutoNum type="arabicPeriod"/>
            </a:pPr>
            <a:r>
              <a:rPr lang="de-DE" dirty="0"/>
              <a:t>Visualizing graphs</a:t>
            </a:r>
          </a:p>
          <a:p>
            <a:pPr marL="763984" lvl="1" indent="-333375">
              <a:lnSpc>
                <a:spcPct val="90000"/>
              </a:lnSpc>
              <a:buFont typeface="Webdings" pitchFamily="18" charset="2"/>
              <a:buAutoNum type="arabicPeriod"/>
            </a:pPr>
            <a:r>
              <a:rPr lang="de-DE" dirty="0"/>
              <a:t>Centrality</a:t>
            </a:r>
          </a:p>
          <a:p>
            <a:pPr marL="763984" lvl="1" indent="-333375">
              <a:lnSpc>
                <a:spcPct val="90000"/>
              </a:lnSpc>
              <a:buFont typeface="Webdings" pitchFamily="18" charset="2"/>
              <a:buAutoNum type="arabicPeriod"/>
            </a:pPr>
            <a:r>
              <a:rPr lang="de-DE" dirty="0"/>
              <a:t>Describing the macro structure</a:t>
            </a:r>
          </a:p>
          <a:p>
            <a:pPr marL="763984" lvl="1" indent="-333375">
              <a:lnSpc>
                <a:spcPct val="90000"/>
              </a:lnSpc>
              <a:buFont typeface="Webdings" pitchFamily="18" charset="2"/>
              <a:buAutoNum type="arabicPeriod"/>
            </a:pPr>
            <a:r>
              <a:rPr lang="de-DE" b="1" dirty="0" smtClean="0">
                <a:solidFill>
                  <a:srgbClr val="82B000"/>
                </a:solidFill>
              </a:rPr>
              <a:t>Community </a:t>
            </a:r>
            <a:r>
              <a:rPr lang="de-DE" b="1" dirty="0">
                <a:solidFill>
                  <a:srgbClr val="82B000"/>
                </a:solidFill>
              </a:rPr>
              <a:t>detection</a:t>
            </a:r>
          </a:p>
          <a:p>
            <a:pPr marL="400050" indent="-400050">
              <a:lnSpc>
                <a:spcPct val="90000"/>
              </a:lnSpc>
              <a:buFont typeface="Webdings" pitchFamily="18" charset="2"/>
              <a:buAutoNum type="arabicPeriod"/>
            </a:pPr>
            <a:r>
              <a:rPr lang="de-DE" dirty="0" smtClean="0"/>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50</a:t>
            </a:fld>
            <a:endParaRPr lang="en-GB" dirty="0"/>
          </a:p>
        </p:txBody>
      </p:sp>
    </p:spTree>
    <p:extLst>
      <p:ext uri="{BB962C8B-B14F-4D97-AF65-F5344CB8AC3E}">
        <p14:creationId xmlns:p14="http://schemas.microsoft.com/office/powerpoint/2010/main" val="160863182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a:t>
            </a:r>
            <a:r>
              <a:rPr lang="de-DE" dirty="0" err="1" smtClean="0"/>
              <a:t>Where</a:t>
            </a:r>
            <a:r>
              <a:rPr lang="de-DE" dirty="0" smtClean="0"/>
              <a:t> do I </a:t>
            </a:r>
            <a:r>
              <a:rPr lang="de-DE" dirty="0" err="1" smtClean="0"/>
              <a:t>belong</a:t>
            </a:r>
            <a:r>
              <a:rPr lang="de-DE" dirty="0" smtClean="0"/>
              <a:t>?“</a:t>
            </a:r>
          </a:p>
          <a:p>
            <a:pPr lvl="1"/>
            <a:r>
              <a:rPr lang="de-DE" dirty="0" err="1" smtClean="0"/>
              <a:t>Definitions</a:t>
            </a:r>
            <a:endParaRPr lang="de-DE" dirty="0" smtClean="0"/>
          </a:p>
          <a:p>
            <a:pPr lvl="1"/>
            <a:r>
              <a:rPr lang="de-DE" dirty="0" err="1" smtClean="0"/>
              <a:t>Modularity</a:t>
            </a:r>
            <a:r>
              <a:rPr lang="de-DE" dirty="0" smtClean="0"/>
              <a:t> </a:t>
            </a:r>
            <a:r>
              <a:rPr lang="de-DE" dirty="0" err="1" smtClean="0"/>
              <a:t>clustering</a:t>
            </a:r>
            <a:endParaRPr lang="de-DE" dirty="0" smtClean="0"/>
          </a:p>
          <a:p>
            <a:pPr lvl="1"/>
            <a:r>
              <a:rPr lang="de-DE" dirty="0" smtClean="0"/>
              <a:t>K-cores </a:t>
            </a:r>
            <a:r>
              <a:rPr lang="de-DE" dirty="0" err="1" smtClean="0"/>
              <a:t>community</a:t>
            </a:r>
            <a:r>
              <a:rPr lang="de-DE" dirty="0" smtClean="0"/>
              <a:t> </a:t>
            </a:r>
            <a:r>
              <a:rPr lang="de-DE" dirty="0" err="1" smtClean="0"/>
              <a:t>detection</a:t>
            </a:r>
            <a:endParaRPr lang="de-DE" dirty="0"/>
          </a:p>
        </p:txBody>
      </p:sp>
      <p:sp>
        <p:nvSpPr>
          <p:cNvPr id="2" name="Titel 1"/>
          <p:cNvSpPr>
            <a:spLocks noGrp="1"/>
          </p:cNvSpPr>
          <p:nvPr>
            <p:ph type="title"/>
          </p:nvPr>
        </p:nvSpPr>
        <p:spPr/>
        <p:txBody>
          <a:bodyPr/>
          <a:lstStyle/>
          <a:p>
            <a:r>
              <a:rPr lang="de-DE" dirty="0" smtClean="0"/>
              <a:t>Community </a:t>
            </a:r>
            <a:r>
              <a:rPr lang="de-DE" dirty="0" err="1" smtClean="0"/>
              <a:t>detection</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51</a:t>
            </a:fld>
            <a:endParaRPr lang="en-GB" dirty="0"/>
          </a:p>
        </p:txBody>
      </p:sp>
      <p:pic>
        <p:nvPicPr>
          <p:cNvPr id="4" name="Grafik 3"/>
          <p:cNvPicPr>
            <a:picLocks noChangeAspect="1"/>
          </p:cNvPicPr>
          <p:nvPr/>
        </p:nvPicPr>
        <p:blipFill>
          <a:blip r:embed="rId3"/>
          <a:stretch>
            <a:fillRect/>
          </a:stretch>
        </p:blipFill>
        <p:spPr>
          <a:xfrm>
            <a:off x="5385730" y="1375590"/>
            <a:ext cx="3296419" cy="3225376"/>
          </a:xfrm>
          <a:prstGeom prst="rect">
            <a:avLst/>
          </a:prstGeom>
        </p:spPr>
      </p:pic>
    </p:spTree>
    <p:extLst>
      <p:ext uri="{BB962C8B-B14F-4D97-AF65-F5344CB8AC3E}">
        <p14:creationId xmlns:p14="http://schemas.microsoft.com/office/powerpoint/2010/main" val="280130240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Community </a:t>
            </a:r>
            <a:r>
              <a:rPr lang="de-DE" dirty="0" err="1" smtClean="0"/>
              <a:t>detection</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52</a:t>
            </a:fld>
            <a:endParaRPr lang="en-GB" dirty="0"/>
          </a:p>
        </p:txBody>
      </p:sp>
      <p:pic>
        <p:nvPicPr>
          <p:cNvPr id="4" name="Grafik 3"/>
          <p:cNvPicPr>
            <a:picLocks noChangeAspect="1"/>
          </p:cNvPicPr>
          <p:nvPr/>
        </p:nvPicPr>
        <p:blipFill>
          <a:blip r:embed="rId3"/>
          <a:stretch>
            <a:fillRect/>
          </a:stretch>
        </p:blipFill>
        <p:spPr>
          <a:xfrm>
            <a:off x="5385730" y="1375590"/>
            <a:ext cx="3296419" cy="3225376"/>
          </a:xfrm>
          <a:prstGeom prst="rect">
            <a:avLst/>
          </a:prstGeom>
        </p:spPr>
      </p:pic>
      <p:sp>
        <p:nvSpPr>
          <p:cNvPr id="8" name="Rechteck 7"/>
          <p:cNvSpPr/>
          <p:nvPr/>
        </p:nvSpPr>
        <p:spPr bwMode="auto">
          <a:xfrm>
            <a:off x="841828" y="1375590"/>
            <a:ext cx="4252686" cy="1701439"/>
          </a:xfrm>
          <a:prstGeom prst="rect">
            <a:avLst/>
          </a:prstGeom>
          <a:solidFill>
            <a:schemeClr val="accent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r>
              <a:rPr kumimoji="0" lang="de-DE" sz="2000" b="1" i="0" u="none" strike="noStrike" cap="none" normalizeH="0" baseline="0" dirty="0" smtClean="0">
                <a:ln>
                  <a:noFill/>
                </a:ln>
                <a:solidFill>
                  <a:schemeClr val="tx1"/>
                </a:solidFill>
                <a:effectLst/>
                <a:latin typeface="+mn-lt"/>
              </a:rPr>
              <a:t>Communities </a:t>
            </a:r>
            <a:r>
              <a:rPr lang="en-US" dirty="0">
                <a:latin typeface="+mn-lt"/>
              </a:rPr>
              <a:t>(also called partitions, clusters, groupings) in networks are sets of nodes that are more densely connected within a community than between other communities.</a:t>
            </a:r>
            <a:r>
              <a:rPr kumimoji="0" lang="de-DE" sz="2000" b="0" i="0" u="none" strike="noStrike" cap="none" normalizeH="0" baseline="0" dirty="0" smtClean="0">
                <a:ln>
                  <a:noFill/>
                </a:ln>
                <a:solidFill>
                  <a:schemeClr val="tx1"/>
                </a:solidFill>
                <a:effectLst/>
                <a:latin typeface="+mn-lt"/>
              </a:rPr>
              <a:t> </a:t>
            </a:r>
          </a:p>
        </p:txBody>
      </p:sp>
      <p:sp>
        <p:nvSpPr>
          <p:cNvPr id="9" name="Rechteck 8"/>
          <p:cNvSpPr/>
          <p:nvPr/>
        </p:nvSpPr>
        <p:spPr bwMode="auto">
          <a:xfrm>
            <a:off x="841828" y="3509190"/>
            <a:ext cx="4252686" cy="1512753"/>
          </a:xfrm>
          <a:prstGeom prst="rect">
            <a:avLst/>
          </a:prstGeom>
          <a:solidFill>
            <a:schemeClr val="accent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r>
              <a:rPr lang="en-US" b="1" dirty="0">
                <a:solidFill>
                  <a:srgbClr val="000000"/>
                </a:solidFill>
                <a:latin typeface="+mn-lt"/>
              </a:rPr>
              <a:t>Community detection</a:t>
            </a:r>
            <a:r>
              <a:rPr lang="en-US" dirty="0">
                <a:solidFill>
                  <a:srgbClr val="000000"/>
                </a:solidFill>
                <a:latin typeface="+mn-lt"/>
              </a:rPr>
              <a:t> aims to reveal underlying community structure and can be handled in several different ways.</a:t>
            </a:r>
            <a:endParaRPr kumimoji="0" lang="de-DE" sz="20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245498537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Modularity</a:t>
            </a:r>
            <a:r>
              <a:rPr lang="de-DE" dirty="0" smtClean="0"/>
              <a:t> </a:t>
            </a:r>
            <a:r>
              <a:rPr lang="de-DE" dirty="0" err="1" smtClean="0"/>
              <a:t>clustering</a:t>
            </a:r>
            <a:r>
              <a:rPr lang="de-DE" dirty="0" smtClean="0"/>
              <a:t>: </a:t>
            </a:r>
            <a:r>
              <a:rPr lang="de-DE" dirty="0" err="1" smtClean="0"/>
              <a:t>intuition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53</a:t>
            </a:fld>
            <a:endParaRPr lang="en-GB" dirty="0"/>
          </a:p>
        </p:txBody>
      </p:sp>
      <p:pic>
        <p:nvPicPr>
          <p:cNvPr id="4" name="Grafik 3"/>
          <p:cNvPicPr>
            <a:picLocks noChangeAspect="1"/>
          </p:cNvPicPr>
          <p:nvPr/>
        </p:nvPicPr>
        <p:blipFill>
          <a:blip r:embed="rId3"/>
          <a:stretch>
            <a:fillRect/>
          </a:stretch>
        </p:blipFill>
        <p:spPr>
          <a:xfrm>
            <a:off x="821539" y="3360974"/>
            <a:ext cx="3851668" cy="2305670"/>
          </a:xfrm>
          <a:prstGeom prst="rect">
            <a:avLst/>
          </a:prstGeom>
        </p:spPr>
      </p:pic>
      <p:pic>
        <p:nvPicPr>
          <p:cNvPr id="5" name="Grafik 4"/>
          <p:cNvPicPr>
            <a:picLocks noChangeAspect="1"/>
          </p:cNvPicPr>
          <p:nvPr/>
        </p:nvPicPr>
        <p:blipFill>
          <a:blip r:embed="rId4"/>
          <a:stretch>
            <a:fillRect/>
          </a:stretch>
        </p:blipFill>
        <p:spPr>
          <a:xfrm>
            <a:off x="1317625" y="5730144"/>
            <a:ext cx="3853715" cy="718423"/>
          </a:xfrm>
          <a:prstGeom prst="rect">
            <a:avLst/>
          </a:prstGeom>
        </p:spPr>
      </p:pic>
      <p:sp>
        <p:nvSpPr>
          <p:cNvPr id="6" name="Textfeld 5"/>
          <p:cNvSpPr txBox="1"/>
          <p:nvPr/>
        </p:nvSpPr>
        <p:spPr>
          <a:xfrm>
            <a:off x="6807199" y="6092285"/>
            <a:ext cx="2447118" cy="400110"/>
          </a:xfrm>
          <a:prstGeom prst="rect">
            <a:avLst/>
          </a:prstGeom>
          <a:noFill/>
        </p:spPr>
        <p:txBody>
          <a:bodyPr wrap="square" rtlCol="0">
            <a:spAutoFit/>
          </a:bodyPr>
          <a:lstStyle/>
          <a:p>
            <a:r>
              <a:rPr lang="de-DE" dirty="0" smtClean="0">
                <a:latin typeface="+mj-lt"/>
              </a:rPr>
              <a:t>[</a:t>
            </a:r>
            <a:r>
              <a:rPr lang="de-DE" dirty="0" smtClean="0">
                <a:latin typeface="+mj-lt"/>
                <a:hlinkClick r:id="rId5"/>
              </a:rPr>
              <a:t>Blondel et al. 2008</a:t>
            </a:r>
            <a:r>
              <a:rPr lang="de-DE" dirty="0" smtClean="0">
                <a:latin typeface="+mj-lt"/>
              </a:rPr>
              <a:t>]</a:t>
            </a:r>
            <a:endParaRPr lang="de-DE" dirty="0">
              <a:latin typeface="+mj-lt"/>
            </a:endParaRPr>
          </a:p>
        </p:txBody>
      </p:sp>
      <p:sp>
        <p:nvSpPr>
          <p:cNvPr id="8" name="Rechteck 7"/>
          <p:cNvSpPr/>
          <p:nvPr/>
        </p:nvSpPr>
        <p:spPr>
          <a:xfrm>
            <a:off x="720000" y="1259566"/>
            <a:ext cx="4109175" cy="2062103"/>
          </a:xfrm>
          <a:prstGeom prst="rect">
            <a:avLst/>
          </a:prstGeom>
        </p:spPr>
        <p:txBody>
          <a:bodyPr wrap="square">
            <a:spAutoFit/>
          </a:bodyPr>
          <a:lstStyle/>
          <a:p>
            <a:r>
              <a:rPr lang="de-DE" sz="1600" b="1" dirty="0" err="1" smtClean="0">
                <a:latin typeface="+mn-lt"/>
              </a:rPr>
              <a:t>Modularity</a:t>
            </a:r>
            <a:r>
              <a:rPr lang="de-DE" sz="1600" b="1" dirty="0" smtClean="0">
                <a:latin typeface="+mn-lt"/>
              </a:rPr>
              <a:t>: A </a:t>
            </a:r>
            <a:r>
              <a:rPr lang="de-DE" sz="1600" b="1" dirty="0">
                <a:latin typeface="+mn-lt"/>
              </a:rPr>
              <a:t>global </a:t>
            </a:r>
            <a:r>
              <a:rPr lang="de-DE" sz="1600" b="1" dirty="0" err="1">
                <a:latin typeface="+mn-lt"/>
              </a:rPr>
              <a:t>measure</a:t>
            </a:r>
            <a:r>
              <a:rPr lang="de-DE" sz="1600" b="1" dirty="0">
                <a:latin typeface="+mn-lt"/>
              </a:rPr>
              <a:t> </a:t>
            </a:r>
            <a:r>
              <a:rPr lang="de-DE" sz="1600" b="1" dirty="0" err="1">
                <a:latin typeface="+mn-lt"/>
              </a:rPr>
              <a:t>of</a:t>
            </a:r>
            <a:r>
              <a:rPr lang="de-DE" sz="1600" b="1" dirty="0">
                <a:latin typeface="+mn-lt"/>
              </a:rPr>
              <a:t> </a:t>
            </a:r>
            <a:r>
              <a:rPr lang="de-DE" sz="1600" b="1" dirty="0" err="1">
                <a:latin typeface="+mn-lt"/>
              </a:rPr>
              <a:t>cluster</a:t>
            </a:r>
            <a:r>
              <a:rPr lang="de-DE" sz="1600" b="1" dirty="0">
                <a:latin typeface="+mn-lt"/>
              </a:rPr>
              <a:t> </a:t>
            </a:r>
            <a:r>
              <a:rPr lang="de-DE" sz="1600" b="1" dirty="0" err="1" smtClean="0">
                <a:latin typeface="+mn-lt"/>
              </a:rPr>
              <a:t>quality</a:t>
            </a:r>
            <a:endParaRPr lang="de-DE" sz="1600" b="1" dirty="0">
              <a:latin typeface="+mn-lt"/>
            </a:endParaRPr>
          </a:p>
          <a:p>
            <a:pPr marL="285750" indent="-285750">
              <a:buFont typeface="Wingdings" panose="05000000000000000000" pitchFamily="2" charset="2"/>
              <a:buChar char="§"/>
            </a:pPr>
            <a:r>
              <a:rPr lang="de-DE" sz="1600" dirty="0" err="1" smtClean="0">
                <a:latin typeface="+mn-lt"/>
              </a:rPr>
              <a:t>fraction</a:t>
            </a:r>
            <a:r>
              <a:rPr lang="de-DE" sz="1600" dirty="0" smtClean="0">
                <a:latin typeface="+mn-lt"/>
              </a:rPr>
              <a:t> </a:t>
            </a:r>
            <a:r>
              <a:rPr lang="de-DE" sz="1600" dirty="0" err="1">
                <a:latin typeface="+mn-lt"/>
              </a:rPr>
              <a:t>of</a:t>
            </a:r>
            <a:r>
              <a:rPr lang="de-DE" sz="1600" dirty="0">
                <a:latin typeface="+mn-lt"/>
              </a:rPr>
              <a:t> </a:t>
            </a:r>
            <a:r>
              <a:rPr lang="de-DE" sz="1600" dirty="0" err="1">
                <a:latin typeface="+mn-lt"/>
              </a:rPr>
              <a:t>the</a:t>
            </a:r>
            <a:r>
              <a:rPr lang="de-DE" sz="1600" dirty="0">
                <a:latin typeface="+mn-lt"/>
              </a:rPr>
              <a:t> </a:t>
            </a:r>
            <a:r>
              <a:rPr lang="de-DE" sz="1600" dirty="0" err="1">
                <a:latin typeface="+mn-lt"/>
              </a:rPr>
              <a:t>edges</a:t>
            </a:r>
            <a:r>
              <a:rPr lang="de-DE" sz="1600" dirty="0">
                <a:latin typeface="+mn-lt"/>
              </a:rPr>
              <a:t> </a:t>
            </a:r>
            <a:r>
              <a:rPr lang="de-DE" sz="1600" dirty="0" err="1">
                <a:latin typeface="+mn-lt"/>
              </a:rPr>
              <a:t>within</a:t>
            </a:r>
            <a:r>
              <a:rPr lang="de-DE" sz="1600" dirty="0">
                <a:latin typeface="+mn-lt"/>
              </a:rPr>
              <a:t> </a:t>
            </a:r>
            <a:r>
              <a:rPr lang="de-DE" sz="1600" dirty="0" err="1">
                <a:latin typeface="+mn-lt"/>
              </a:rPr>
              <a:t>the</a:t>
            </a:r>
            <a:r>
              <a:rPr lang="de-DE" sz="1600" dirty="0">
                <a:latin typeface="+mn-lt"/>
              </a:rPr>
              <a:t> </a:t>
            </a:r>
            <a:r>
              <a:rPr lang="de-DE" sz="1600" dirty="0" err="1">
                <a:latin typeface="+mn-lt"/>
              </a:rPr>
              <a:t>given</a:t>
            </a:r>
            <a:r>
              <a:rPr lang="de-DE" sz="1600" dirty="0">
                <a:latin typeface="+mn-lt"/>
              </a:rPr>
              <a:t> </a:t>
            </a:r>
            <a:r>
              <a:rPr lang="de-DE" sz="1600" dirty="0" err="1" smtClean="0">
                <a:latin typeface="+mn-lt"/>
              </a:rPr>
              <a:t>groups</a:t>
            </a:r>
            <a:r>
              <a:rPr lang="de-DE" sz="1600" dirty="0" smtClean="0">
                <a:latin typeface="+mn-lt"/>
              </a:rPr>
              <a:t> </a:t>
            </a:r>
            <a:r>
              <a:rPr lang="de-DE" sz="1600" dirty="0">
                <a:latin typeface="+mn-lt"/>
              </a:rPr>
              <a:t>minus </a:t>
            </a:r>
            <a:r>
              <a:rPr lang="de-DE" sz="1600" dirty="0" err="1">
                <a:latin typeface="+mn-lt"/>
              </a:rPr>
              <a:t>the</a:t>
            </a:r>
            <a:r>
              <a:rPr lang="de-DE" sz="1600" dirty="0">
                <a:latin typeface="+mn-lt"/>
              </a:rPr>
              <a:t> </a:t>
            </a:r>
            <a:r>
              <a:rPr lang="de-DE" sz="1600" dirty="0" err="1">
                <a:latin typeface="+mn-lt"/>
              </a:rPr>
              <a:t>expected</a:t>
            </a:r>
            <a:r>
              <a:rPr lang="de-DE" sz="1600" dirty="0">
                <a:latin typeface="+mn-lt"/>
              </a:rPr>
              <a:t> such </a:t>
            </a:r>
            <a:r>
              <a:rPr lang="de-DE" sz="1600" dirty="0" err="1" smtClean="0">
                <a:latin typeface="+mn-lt"/>
              </a:rPr>
              <a:t>fraction</a:t>
            </a:r>
            <a:r>
              <a:rPr lang="de-DE" sz="1600" dirty="0" smtClean="0">
                <a:latin typeface="+mn-lt"/>
              </a:rPr>
              <a:t> </a:t>
            </a:r>
            <a:r>
              <a:rPr lang="de-DE" sz="1600" dirty="0" err="1">
                <a:latin typeface="+mn-lt"/>
              </a:rPr>
              <a:t>if</a:t>
            </a:r>
            <a:r>
              <a:rPr lang="de-DE" sz="1600" dirty="0">
                <a:latin typeface="+mn-lt"/>
              </a:rPr>
              <a:t> </a:t>
            </a:r>
            <a:r>
              <a:rPr lang="de-DE" sz="1600" dirty="0" err="1">
                <a:latin typeface="+mn-lt"/>
              </a:rPr>
              <a:t>edges</a:t>
            </a:r>
            <a:r>
              <a:rPr lang="de-DE" sz="1600" dirty="0">
                <a:latin typeface="+mn-lt"/>
              </a:rPr>
              <a:t> </a:t>
            </a:r>
            <a:r>
              <a:rPr lang="de-DE" sz="1600" dirty="0" err="1">
                <a:latin typeface="+mn-lt"/>
              </a:rPr>
              <a:t>were</a:t>
            </a:r>
            <a:r>
              <a:rPr lang="de-DE" sz="1600" dirty="0">
                <a:latin typeface="+mn-lt"/>
              </a:rPr>
              <a:t> </a:t>
            </a:r>
            <a:r>
              <a:rPr lang="de-DE" sz="1600" dirty="0" err="1">
                <a:latin typeface="+mn-lt"/>
              </a:rPr>
              <a:t>distributed</a:t>
            </a:r>
            <a:r>
              <a:rPr lang="de-DE" sz="1600" dirty="0">
                <a:latin typeface="+mn-lt"/>
              </a:rPr>
              <a:t> at </a:t>
            </a:r>
            <a:r>
              <a:rPr lang="de-DE" sz="1600" dirty="0" err="1" smtClean="0">
                <a:latin typeface="+mn-lt"/>
              </a:rPr>
              <a:t>random</a:t>
            </a:r>
            <a:r>
              <a:rPr lang="de-DE" sz="1600" dirty="0">
                <a:latin typeface="+mn-lt"/>
              </a:rPr>
              <a:t>. </a:t>
            </a:r>
            <a:endParaRPr lang="de-DE" sz="1600" dirty="0" smtClean="0">
              <a:latin typeface="+mn-lt"/>
            </a:endParaRPr>
          </a:p>
          <a:p>
            <a:pPr marL="285750" indent="-285750">
              <a:buFont typeface="Wingdings" panose="05000000000000000000" pitchFamily="2" charset="2"/>
              <a:buChar char="§"/>
            </a:pPr>
            <a:r>
              <a:rPr lang="de-DE" sz="1600" dirty="0" smtClean="0">
                <a:latin typeface="+mn-lt"/>
              </a:rPr>
              <a:t>Value </a:t>
            </a:r>
            <a:r>
              <a:rPr lang="de-DE" sz="1600" dirty="0" err="1">
                <a:latin typeface="+mn-lt"/>
              </a:rPr>
              <a:t>of</a:t>
            </a:r>
            <a:r>
              <a:rPr lang="de-DE" sz="1600" dirty="0">
                <a:latin typeface="+mn-lt"/>
              </a:rPr>
              <a:t> </a:t>
            </a:r>
            <a:r>
              <a:rPr lang="de-DE" sz="1600" dirty="0" err="1">
                <a:latin typeface="+mn-lt"/>
              </a:rPr>
              <a:t>the</a:t>
            </a:r>
            <a:r>
              <a:rPr lang="de-DE" sz="1600" dirty="0">
                <a:latin typeface="+mn-lt"/>
              </a:rPr>
              <a:t> </a:t>
            </a:r>
            <a:r>
              <a:rPr lang="de-DE" sz="1600" dirty="0" err="1">
                <a:latin typeface="+mn-lt"/>
              </a:rPr>
              <a:t>modularity</a:t>
            </a:r>
            <a:r>
              <a:rPr lang="de-DE" sz="1600" dirty="0">
                <a:latin typeface="+mn-lt"/>
              </a:rPr>
              <a:t> lies in </a:t>
            </a:r>
            <a:r>
              <a:rPr lang="de-DE" sz="1600" dirty="0" err="1">
                <a:latin typeface="+mn-lt"/>
              </a:rPr>
              <a:t>the</a:t>
            </a:r>
            <a:r>
              <a:rPr lang="de-DE" sz="1600" dirty="0">
                <a:latin typeface="+mn-lt"/>
              </a:rPr>
              <a:t> </a:t>
            </a:r>
            <a:r>
              <a:rPr lang="de-DE" sz="1600" dirty="0" err="1">
                <a:latin typeface="+mn-lt"/>
              </a:rPr>
              <a:t>range</a:t>
            </a:r>
            <a:r>
              <a:rPr lang="de-DE" sz="1600" dirty="0">
                <a:latin typeface="+mn-lt"/>
              </a:rPr>
              <a:t> </a:t>
            </a:r>
            <a:r>
              <a:rPr lang="de-DE" sz="1600" dirty="0" smtClean="0">
                <a:latin typeface="+mn-lt"/>
              </a:rPr>
              <a:t>[</a:t>
            </a:r>
            <a:r>
              <a:rPr lang="de-DE" sz="1600" dirty="0">
                <a:latin typeface="+mn-lt"/>
              </a:rPr>
              <a:t>−1/2,1</a:t>
            </a:r>
            <a:r>
              <a:rPr lang="de-DE" sz="1600" dirty="0" smtClean="0">
                <a:latin typeface="+mn-lt"/>
              </a:rPr>
              <a:t>).</a:t>
            </a:r>
          </a:p>
          <a:p>
            <a:pPr marL="285750" indent="-285750">
              <a:buFont typeface="Wingdings" panose="05000000000000000000" pitchFamily="2" charset="2"/>
              <a:buChar char="§"/>
            </a:pPr>
            <a:r>
              <a:rPr lang="de-DE" sz="1600" dirty="0" err="1" smtClean="0">
                <a:latin typeface="+mn-lt"/>
              </a:rPr>
              <a:t>Steps</a:t>
            </a:r>
            <a:r>
              <a:rPr lang="de-DE" sz="1600" dirty="0" smtClean="0">
                <a:latin typeface="+mn-lt"/>
              </a:rPr>
              <a:t> </a:t>
            </a:r>
            <a:r>
              <a:rPr lang="de-DE" sz="1600" dirty="0" err="1" smtClean="0">
                <a:latin typeface="+mn-lt"/>
              </a:rPr>
              <a:t>of</a:t>
            </a:r>
            <a:r>
              <a:rPr lang="de-DE" sz="1600" dirty="0" smtClean="0">
                <a:latin typeface="+mn-lt"/>
              </a:rPr>
              <a:t> </a:t>
            </a:r>
            <a:r>
              <a:rPr lang="de-DE" sz="1600" dirty="0" err="1" smtClean="0">
                <a:latin typeface="+mn-lt"/>
              </a:rPr>
              <a:t>the</a:t>
            </a:r>
            <a:r>
              <a:rPr lang="de-DE" sz="1600" dirty="0" smtClean="0">
                <a:latin typeface="+mn-lt"/>
              </a:rPr>
              <a:t> </a:t>
            </a:r>
            <a:r>
              <a:rPr lang="de-DE" sz="1600" dirty="0" err="1" smtClean="0">
                <a:latin typeface="+mn-lt"/>
              </a:rPr>
              <a:t>method</a:t>
            </a:r>
            <a:r>
              <a:rPr lang="de-DE" sz="1600" dirty="0" smtClean="0">
                <a:latin typeface="+mn-lt"/>
              </a:rPr>
              <a:t>:</a:t>
            </a:r>
            <a:endParaRPr lang="de-DE" sz="1600" dirty="0">
              <a:latin typeface="+mn-lt"/>
            </a:endParaRPr>
          </a:p>
        </p:txBody>
      </p:sp>
      <p:pic>
        <p:nvPicPr>
          <p:cNvPr id="10" name="Grafik 9"/>
          <p:cNvPicPr>
            <a:picLocks noChangeAspect="1"/>
          </p:cNvPicPr>
          <p:nvPr/>
        </p:nvPicPr>
        <p:blipFill>
          <a:blip r:embed="rId6"/>
          <a:stretch>
            <a:fillRect/>
          </a:stretch>
        </p:blipFill>
        <p:spPr>
          <a:xfrm>
            <a:off x="5524500" y="1259566"/>
            <a:ext cx="3487452" cy="4259206"/>
          </a:xfrm>
          <a:prstGeom prst="rect">
            <a:avLst/>
          </a:prstGeom>
        </p:spPr>
      </p:pic>
    </p:spTree>
    <p:extLst>
      <p:ext uri="{BB962C8B-B14F-4D97-AF65-F5344CB8AC3E}">
        <p14:creationId xmlns:p14="http://schemas.microsoft.com/office/powerpoint/2010/main" val="151974426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Modularity</a:t>
            </a:r>
            <a:r>
              <a:rPr lang="de-DE" dirty="0" smtClean="0"/>
              <a:t> </a:t>
            </a:r>
            <a:r>
              <a:rPr lang="de-DE" dirty="0" err="1" smtClean="0"/>
              <a:t>clustering</a:t>
            </a:r>
            <a:r>
              <a:rPr lang="de-DE" dirty="0" smtClean="0"/>
              <a:t>: Different </a:t>
            </a:r>
            <a:r>
              <a:rPr lang="de-DE" dirty="0" err="1" smtClean="0"/>
              <a:t>subgroups</a:t>
            </a:r>
            <a:r>
              <a:rPr lang="de-DE" dirty="0" smtClean="0"/>
              <a:t> in </a:t>
            </a:r>
            <a:r>
              <a:rPr lang="de-DE" dirty="0" err="1" smtClean="0"/>
              <a:t>the</a:t>
            </a:r>
            <a:r>
              <a:rPr lang="de-DE" dirty="0" smtClean="0"/>
              <a:t> </a:t>
            </a:r>
            <a:r>
              <a:rPr lang="de-DE" dirty="0" err="1" smtClean="0"/>
              <a:t>Grey‘s</a:t>
            </a:r>
            <a:r>
              <a:rPr lang="de-DE" dirty="0" smtClean="0"/>
              <a:t> </a:t>
            </a:r>
            <a:r>
              <a:rPr lang="de-DE" dirty="0" err="1" smtClean="0"/>
              <a:t>Anatomy</a:t>
            </a:r>
            <a:r>
              <a:rPr lang="de-DE" dirty="0" smtClean="0"/>
              <a:t> </a:t>
            </a:r>
            <a:r>
              <a:rPr lang="de-DE" dirty="0" err="1" smtClean="0"/>
              <a:t>cast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54</a:t>
            </a:fld>
            <a:endParaRPr lang="en-GB" dirty="0"/>
          </a:p>
        </p:txBody>
      </p:sp>
      <p:pic>
        <p:nvPicPr>
          <p:cNvPr id="3" name="Grafik 2"/>
          <p:cNvPicPr>
            <a:picLocks noChangeAspect="1"/>
          </p:cNvPicPr>
          <p:nvPr/>
        </p:nvPicPr>
        <p:blipFill>
          <a:blip r:embed="rId3"/>
          <a:stretch>
            <a:fillRect/>
          </a:stretch>
        </p:blipFill>
        <p:spPr>
          <a:xfrm>
            <a:off x="720000" y="1183506"/>
            <a:ext cx="7906415" cy="5134728"/>
          </a:xfrm>
          <a:prstGeom prst="rect">
            <a:avLst/>
          </a:prstGeom>
        </p:spPr>
      </p:pic>
    </p:spTree>
    <p:extLst>
      <p:ext uri="{BB962C8B-B14F-4D97-AF65-F5344CB8AC3E}">
        <p14:creationId xmlns:p14="http://schemas.microsoft.com/office/powerpoint/2010/main" val="127656792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K-Core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55</a:t>
            </a:fld>
            <a:endParaRPr lang="en-GB" dirty="0"/>
          </a:p>
        </p:txBody>
      </p:sp>
      <p:pic>
        <p:nvPicPr>
          <p:cNvPr id="3" name="Grafik 2"/>
          <p:cNvPicPr>
            <a:picLocks noChangeAspect="1"/>
          </p:cNvPicPr>
          <p:nvPr/>
        </p:nvPicPr>
        <p:blipFill>
          <a:blip r:embed="rId3"/>
          <a:stretch>
            <a:fillRect/>
          </a:stretch>
        </p:blipFill>
        <p:spPr>
          <a:xfrm>
            <a:off x="720080" y="1282699"/>
            <a:ext cx="8142069" cy="4047411"/>
          </a:xfrm>
          <a:prstGeom prst="rect">
            <a:avLst/>
          </a:prstGeom>
        </p:spPr>
      </p:pic>
    </p:spTree>
    <p:extLst>
      <p:ext uri="{BB962C8B-B14F-4D97-AF65-F5344CB8AC3E}">
        <p14:creationId xmlns:p14="http://schemas.microsoft.com/office/powerpoint/2010/main" val="122568457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b="1" dirty="0">
                <a:solidFill>
                  <a:srgbClr val="82B000"/>
                </a:solidFill>
              </a:rPr>
              <a:t>Getting and handling data</a:t>
            </a:r>
          </a:p>
          <a:p>
            <a:pPr marL="400050" indent="-400050">
              <a:lnSpc>
                <a:spcPct val="90000"/>
              </a:lnSpc>
              <a:buFont typeface="Webdings" pitchFamily="18" charset="2"/>
              <a:buAutoNum type="arabicPeriod"/>
            </a:pPr>
            <a:r>
              <a:rPr lang="de-DE" dirty="0" smtClean="0"/>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56</a:t>
            </a:fld>
            <a:endParaRPr lang="en-GB" dirty="0"/>
          </a:p>
        </p:txBody>
      </p:sp>
    </p:spTree>
    <p:extLst>
      <p:ext uri="{BB962C8B-B14F-4D97-AF65-F5344CB8AC3E}">
        <p14:creationId xmlns:p14="http://schemas.microsoft.com/office/powerpoint/2010/main" val="2643887837"/>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de-DE" dirty="0" smtClean="0"/>
              <a:t>Formulate problem scope</a:t>
            </a:r>
          </a:p>
          <a:p>
            <a:r>
              <a:rPr lang="de-DE" dirty="0" smtClean="0"/>
              <a:t>Build hypotheses</a:t>
            </a:r>
          </a:p>
          <a:p>
            <a:r>
              <a:rPr lang="de-DE" dirty="0" smtClean="0"/>
              <a:t>Collect data</a:t>
            </a:r>
          </a:p>
          <a:p>
            <a:pPr lvl="1"/>
            <a:r>
              <a:rPr lang="de-DE" dirty="0" smtClean="0"/>
              <a:t>Survey data</a:t>
            </a:r>
          </a:p>
          <a:p>
            <a:pPr lvl="1"/>
            <a:r>
              <a:rPr lang="de-DE" dirty="0" smtClean="0"/>
              <a:t>Archival data</a:t>
            </a:r>
          </a:p>
          <a:p>
            <a:r>
              <a:rPr lang="de-DE" dirty="0" smtClean="0"/>
              <a:t>Visualize data</a:t>
            </a:r>
          </a:p>
          <a:p>
            <a:r>
              <a:rPr lang="de-DE" dirty="0" smtClean="0"/>
              <a:t>Analyze data</a:t>
            </a:r>
            <a:endParaRPr lang="de-DE" dirty="0"/>
          </a:p>
        </p:txBody>
      </p:sp>
      <p:sp>
        <p:nvSpPr>
          <p:cNvPr id="2" name="Titel 1"/>
          <p:cNvSpPr>
            <a:spLocks noGrp="1"/>
          </p:cNvSpPr>
          <p:nvPr>
            <p:ph type="title"/>
          </p:nvPr>
        </p:nvSpPr>
        <p:spPr/>
        <p:txBody>
          <a:bodyPr/>
          <a:lstStyle/>
          <a:p>
            <a:r>
              <a:rPr lang="de-DE" dirty="0" smtClean="0"/>
              <a:t>The “classical“ workflow for an SNA study</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57</a:t>
            </a:fld>
            <a:endParaRPr lang="en-GB" dirty="0"/>
          </a:p>
        </p:txBody>
      </p:sp>
    </p:spTree>
    <p:extLst>
      <p:ext uri="{BB962C8B-B14F-4D97-AF65-F5344CB8AC3E}">
        <p14:creationId xmlns:p14="http://schemas.microsoft.com/office/powerpoint/2010/main" val="415830455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General ways to extract data from social media sites and other web sources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58</a:t>
            </a:fld>
            <a:endParaRPr lang="en-GB" dirty="0"/>
          </a:p>
        </p:txBody>
      </p:sp>
      <p:sp>
        <p:nvSpPr>
          <p:cNvPr id="12" name="TextBox 11"/>
          <p:cNvSpPr txBox="1"/>
          <p:nvPr/>
        </p:nvSpPr>
        <p:spPr>
          <a:xfrm>
            <a:off x="804334" y="1512617"/>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Ready-made software </a:t>
            </a:r>
            <a:r>
              <a:rPr lang="de-DE" dirty="0" smtClean="0">
                <a:latin typeface="+mj-lt"/>
              </a:rPr>
              <a:t>(e.g. Netvizz)</a:t>
            </a:r>
            <a:endParaRPr lang="de-DE" dirty="0">
              <a:latin typeface="+mj-lt"/>
            </a:endParaRPr>
          </a:p>
        </p:txBody>
      </p:sp>
      <p:sp>
        <p:nvSpPr>
          <p:cNvPr id="14" name="TextBox 13"/>
          <p:cNvSpPr txBox="1"/>
          <p:nvPr/>
        </p:nvSpPr>
        <p:spPr>
          <a:xfrm>
            <a:off x="3239911" y="1512617"/>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Uses existing APIs such as FBs Graph API, Twitters Streaming API or GitHub‘s REST API</a:t>
            </a:r>
          </a:p>
          <a:p>
            <a:pPr marL="342900" indent="-342900">
              <a:buClr>
                <a:schemeClr val="accent1"/>
              </a:buClr>
              <a:buFont typeface="Wingdings" panose="05000000000000000000" pitchFamily="2" charset="2"/>
              <a:buChar char="§"/>
            </a:pPr>
            <a:r>
              <a:rPr lang="de-DE" sz="1600" dirty="0" smtClean="0">
                <a:latin typeface="+mj-lt"/>
              </a:rPr>
              <a:t>Pros: Easy to use, intuitive</a:t>
            </a:r>
          </a:p>
          <a:p>
            <a:pPr marL="342900" indent="-342900">
              <a:buClr>
                <a:schemeClr val="accent1"/>
              </a:buClr>
              <a:buFont typeface="Wingdings" panose="05000000000000000000" pitchFamily="2" charset="2"/>
              <a:buChar char="§"/>
            </a:pPr>
            <a:r>
              <a:rPr lang="de-DE" sz="1600" dirty="0" smtClean="0">
                <a:latin typeface="+mj-lt"/>
              </a:rPr>
              <a:t>Cons: Often limited in scope or functionality, changes in API may make the program obsolete</a:t>
            </a:r>
            <a:endParaRPr lang="de-DE" sz="1600" dirty="0">
              <a:latin typeface="+mj-lt"/>
            </a:endParaRPr>
          </a:p>
        </p:txBody>
      </p:sp>
      <p:sp>
        <p:nvSpPr>
          <p:cNvPr id="15" name="TextBox 14"/>
          <p:cNvSpPr txBox="1"/>
          <p:nvPr/>
        </p:nvSpPr>
        <p:spPr>
          <a:xfrm>
            <a:off x="804334" y="3183373"/>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Custom-developed code </a:t>
            </a:r>
            <a:r>
              <a:rPr lang="de-DE" dirty="0" smtClean="0">
                <a:latin typeface="+mj-lt"/>
              </a:rPr>
              <a:t>(e.g. Phyton)</a:t>
            </a:r>
            <a:endParaRPr lang="de-DE" dirty="0">
              <a:latin typeface="+mj-lt"/>
            </a:endParaRPr>
          </a:p>
        </p:txBody>
      </p:sp>
      <p:sp>
        <p:nvSpPr>
          <p:cNvPr id="16" name="TextBox 15"/>
          <p:cNvSpPr txBox="1"/>
          <p:nvPr/>
        </p:nvSpPr>
        <p:spPr>
          <a:xfrm>
            <a:off x="804334" y="4854129"/>
            <a:ext cx="2175933" cy="1366049"/>
          </a:xfrm>
          <a:prstGeom prst="rect">
            <a:avLst/>
          </a:prstGeom>
          <a:solidFill>
            <a:srgbClr val="82B000"/>
          </a:solidFill>
          <a:ln>
            <a:solidFill>
              <a:schemeClr val="accent1"/>
            </a:solidFill>
          </a:ln>
        </p:spPr>
        <p:txBody>
          <a:bodyPr wrap="square" rtlCol="0" anchor="ctr">
            <a:noAutofit/>
          </a:bodyPr>
          <a:lstStyle/>
          <a:p>
            <a:r>
              <a:rPr lang="de-DE" b="1" dirty="0" smtClean="0">
                <a:latin typeface="+mj-lt"/>
              </a:rPr>
              <a:t>Web scraping </a:t>
            </a:r>
            <a:r>
              <a:rPr lang="de-DE" dirty="0" smtClean="0">
                <a:latin typeface="+mj-lt"/>
              </a:rPr>
              <a:t>(e.g. Web scraper Chrome extension)</a:t>
            </a:r>
            <a:endParaRPr lang="de-DE" dirty="0">
              <a:latin typeface="+mj-lt"/>
            </a:endParaRPr>
          </a:p>
        </p:txBody>
      </p:sp>
      <p:sp>
        <p:nvSpPr>
          <p:cNvPr id="17" name="TextBox 16"/>
          <p:cNvSpPr txBox="1"/>
          <p:nvPr/>
        </p:nvSpPr>
        <p:spPr>
          <a:xfrm>
            <a:off x="3239911" y="3183372"/>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Similarly builds on existing APIs but uses self-developed program code (e.g. </a:t>
            </a:r>
            <a:r>
              <a:rPr lang="de-DE" sz="1600" dirty="0" smtClean="0">
                <a:latin typeface="+mj-lt"/>
                <a:hlinkClick r:id="rId3"/>
              </a:rPr>
              <a:t>Phyton</a:t>
            </a:r>
            <a:r>
              <a:rPr lang="de-DE" sz="1600" dirty="0" smtClean="0">
                <a:latin typeface="+mj-lt"/>
              </a:rPr>
              <a:t> and </a:t>
            </a:r>
            <a:r>
              <a:rPr lang="de-DE" sz="1600" dirty="0" smtClean="0">
                <a:latin typeface="+mj-lt"/>
                <a:hlinkClick r:id="rId4"/>
              </a:rPr>
              <a:t>Project Jupyter</a:t>
            </a:r>
            <a:r>
              <a:rPr lang="de-DE" sz="1600" dirty="0" smtClean="0">
                <a:latin typeface="+mj-lt"/>
              </a:rPr>
              <a:t>)</a:t>
            </a:r>
          </a:p>
          <a:p>
            <a:pPr marL="342900" indent="-342900">
              <a:buClr>
                <a:schemeClr val="accent1"/>
              </a:buClr>
              <a:buFont typeface="Wingdings" panose="05000000000000000000" pitchFamily="2" charset="2"/>
              <a:buChar char="§"/>
            </a:pPr>
            <a:r>
              <a:rPr lang="de-DE" sz="1600" dirty="0" smtClean="0">
                <a:latin typeface="+mj-lt"/>
              </a:rPr>
              <a:t>Pros: More flexible than ready-made software</a:t>
            </a:r>
          </a:p>
          <a:p>
            <a:pPr marL="342900" indent="-342900">
              <a:buClr>
                <a:schemeClr val="accent1"/>
              </a:buClr>
              <a:buFont typeface="Wingdings" panose="05000000000000000000" pitchFamily="2" charset="2"/>
              <a:buChar char="§"/>
            </a:pPr>
            <a:r>
              <a:rPr lang="de-DE" sz="1600" dirty="0" smtClean="0">
                <a:latin typeface="+mj-lt"/>
              </a:rPr>
              <a:t>Cons: Learning curve, restricted by the APIs</a:t>
            </a:r>
            <a:endParaRPr lang="de-DE" sz="1600" dirty="0">
              <a:latin typeface="+mj-lt"/>
            </a:endParaRPr>
          </a:p>
        </p:txBody>
      </p:sp>
      <p:sp>
        <p:nvSpPr>
          <p:cNvPr id="18" name="TextBox 17"/>
          <p:cNvSpPr txBox="1"/>
          <p:nvPr/>
        </p:nvSpPr>
        <p:spPr>
          <a:xfrm>
            <a:off x="3239911" y="4854127"/>
            <a:ext cx="5262238" cy="1366049"/>
          </a:xfrm>
          <a:prstGeom prst="rect">
            <a:avLst/>
          </a:prstGeom>
          <a:solidFill>
            <a:srgbClr val="FFFFFF"/>
          </a:solidFill>
          <a:ln>
            <a:solidFill>
              <a:schemeClr val="accent1"/>
            </a:solidFill>
          </a:ln>
        </p:spPr>
        <p:txBody>
          <a:bodyPr wrap="square" rtlCol="0">
            <a:noAutofit/>
          </a:bodyPr>
          <a:lstStyle/>
          <a:p>
            <a:pPr marL="342900" indent="-342900">
              <a:buClr>
                <a:schemeClr val="accent1"/>
              </a:buClr>
              <a:buFont typeface="Wingdings" panose="05000000000000000000" pitchFamily="2" charset="2"/>
              <a:buChar char="§"/>
            </a:pPr>
            <a:r>
              <a:rPr lang="de-DE" sz="1600" dirty="0" smtClean="0">
                <a:latin typeface="+mj-lt"/>
              </a:rPr>
              <a:t>Uses </a:t>
            </a:r>
            <a:r>
              <a:rPr lang="de-DE" sz="1600" dirty="0" smtClean="0">
                <a:latin typeface="+mj-lt"/>
                <a:hlinkClick r:id="rId5"/>
              </a:rPr>
              <a:t>scrapers</a:t>
            </a:r>
            <a:r>
              <a:rPr lang="de-DE" sz="1600" dirty="0" smtClean="0">
                <a:latin typeface="+mj-lt"/>
              </a:rPr>
              <a:t> to extract data from website code</a:t>
            </a:r>
          </a:p>
          <a:p>
            <a:pPr marL="342900" indent="-342900">
              <a:buClr>
                <a:schemeClr val="accent1"/>
              </a:buClr>
              <a:buFont typeface="Wingdings" panose="05000000000000000000" pitchFamily="2" charset="2"/>
              <a:buChar char="§"/>
            </a:pPr>
            <a:r>
              <a:rPr lang="de-DE" sz="1600" dirty="0" smtClean="0">
                <a:latin typeface="+mj-lt"/>
              </a:rPr>
              <a:t>Pros: Most flexible approach, in principle you can get all data that you can see or query on the web</a:t>
            </a:r>
          </a:p>
          <a:p>
            <a:pPr marL="342900" indent="-342900">
              <a:buClr>
                <a:schemeClr val="accent1"/>
              </a:buClr>
              <a:buFont typeface="Wingdings" panose="05000000000000000000" pitchFamily="2" charset="2"/>
              <a:buChar char="§"/>
            </a:pPr>
            <a:r>
              <a:rPr lang="de-DE" sz="1600" dirty="0" smtClean="0">
                <a:latin typeface="+mj-lt"/>
              </a:rPr>
              <a:t>Cons: Often very messy websites “polluted“ with Java Script, results may be mixed for various reasons</a:t>
            </a:r>
            <a:endParaRPr lang="de-DE" sz="1600" dirty="0">
              <a:latin typeface="+mj-lt"/>
            </a:endParaRPr>
          </a:p>
        </p:txBody>
      </p:sp>
    </p:spTree>
    <p:extLst>
      <p:ext uri="{BB962C8B-B14F-4D97-AF65-F5344CB8AC3E}">
        <p14:creationId xmlns:p14="http://schemas.microsoft.com/office/powerpoint/2010/main" val="349746245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The </a:t>
            </a:r>
            <a:r>
              <a:rPr lang="de-DE" dirty="0" err="1" smtClean="0"/>
              <a:t>data</a:t>
            </a:r>
            <a:r>
              <a:rPr lang="de-DE" dirty="0"/>
              <a:t> </a:t>
            </a:r>
            <a:r>
              <a:rPr lang="de-DE" dirty="0" err="1" smtClean="0"/>
              <a:t>science</a:t>
            </a:r>
            <a:r>
              <a:rPr lang="de-DE" dirty="0" smtClean="0"/>
              <a:t> </a:t>
            </a:r>
            <a:r>
              <a:rPr lang="de-DE" dirty="0" err="1" smtClean="0"/>
              <a:t>paradigm</a:t>
            </a:r>
            <a:r>
              <a:rPr lang="de-DE" dirty="0" smtClean="0"/>
              <a:t> </a:t>
            </a:r>
            <a:r>
              <a:rPr lang="de-DE" dirty="0" err="1" smtClean="0"/>
              <a:t>to</a:t>
            </a:r>
            <a:r>
              <a:rPr lang="de-DE" dirty="0" smtClean="0"/>
              <a:t> an SNA </a:t>
            </a:r>
            <a:r>
              <a:rPr lang="de-DE" dirty="0" err="1" smtClean="0"/>
              <a:t>study</a:t>
            </a:r>
            <a:r>
              <a:rPr lang="de-DE" dirty="0" smtClean="0"/>
              <a: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59</a:t>
            </a:fld>
            <a:endParaRPr lang="en-GB" dirty="0"/>
          </a:p>
        </p:txBody>
      </p:sp>
      <p:pic>
        <p:nvPicPr>
          <p:cNvPr id="3" name="Picture 2"/>
          <p:cNvPicPr>
            <a:picLocks noChangeAspect="1"/>
          </p:cNvPicPr>
          <p:nvPr/>
        </p:nvPicPr>
        <p:blipFill>
          <a:blip r:embed="rId3"/>
          <a:stretch>
            <a:fillRect/>
          </a:stretch>
        </p:blipFill>
        <p:spPr>
          <a:xfrm>
            <a:off x="184795" y="1436914"/>
            <a:ext cx="8959205" cy="4272581"/>
          </a:xfrm>
          <a:prstGeom prst="rect">
            <a:avLst/>
          </a:prstGeom>
        </p:spPr>
      </p:pic>
      <p:sp>
        <p:nvSpPr>
          <p:cNvPr id="4" name="TextBox 3"/>
          <p:cNvSpPr txBox="1"/>
          <p:nvPr/>
        </p:nvSpPr>
        <p:spPr>
          <a:xfrm>
            <a:off x="6934200" y="5922661"/>
            <a:ext cx="2069797" cy="400110"/>
          </a:xfrm>
          <a:prstGeom prst="rect">
            <a:avLst/>
          </a:prstGeom>
          <a:noFill/>
        </p:spPr>
        <p:txBody>
          <a:bodyPr wrap="none" rtlCol="0">
            <a:spAutoFit/>
          </a:bodyPr>
          <a:lstStyle/>
          <a:p>
            <a:r>
              <a:rPr lang="de-DE" dirty="0" smtClean="0">
                <a:latin typeface="+mn-lt"/>
              </a:rPr>
              <a:t>[</a:t>
            </a:r>
            <a:r>
              <a:rPr lang="de-DE" dirty="0" smtClean="0">
                <a:latin typeface="+mn-lt"/>
                <a:hlinkClick r:id="rId4"/>
              </a:rPr>
              <a:t>Huhtamäki 2016</a:t>
            </a:r>
            <a:r>
              <a:rPr lang="de-DE" dirty="0" smtClean="0">
                <a:latin typeface="+mn-lt"/>
              </a:rPr>
              <a:t>]</a:t>
            </a:r>
            <a:endParaRPr lang="de-DE" dirty="0">
              <a:latin typeface="+mn-lt"/>
            </a:endParaRPr>
          </a:p>
        </p:txBody>
      </p:sp>
    </p:spTree>
    <p:extLst>
      <p:ext uri="{BB962C8B-B14F-4D97-AF65-F5344CB8AC3E}">
        <p14:creationId xmlns:p14="http://schemas.microsoft.com/office/powerpoint/2010/main" val="94885641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err="1" smtClean="0"/>
              <a:t>Introduction</a:t>
            </a:r>
            <a:r>
              <a:rPr lang="de-DE" dirty="0" smtClean="0"/>
              <a:t> </a:t>
            </a:r>
            <a:r>
              <a:rPr lang="de-DE" dirty="0"/>
              <a:t>4</a:t>
            </a:r>
            <a:r>
              <a:rPr lang="de-DE" dirty="0" smtClean="0"/>
              <a:t>: Retweet network from Twitter</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a:t>
            </a:fld>
            <a:endParaRPr lang="en-GB" dirty="0"/>
          </a:p>
        </p:txBody>
      </p:sp>
      <p:pic>
        <p:nvPicPr>
          <p:cNvPr id="10242" name="Picture 2" descr="#gayrights, #lgbt, #jesus,                          #palestine, #OWS, #immigration,#flipflop, #jobs, #econom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04926"/>
            <a:ext cx="6698343" cy="50290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15151" y="6237214"/>
            <a:ext cx="4572000" cy="276999"/>
          </a:xfrm>
          <a:prstGeom prst="rect">
            <a:avLst/>
          </a:prstGeom>
        </p:spPr>
        <p:txBody>
          <a:bodyPr>
            <a:spAutoFit/>
          </a:bodyPr>
          <a:lstStyle/>
          <a:p>
            <a:r>
              <a:rPr lang="de-DE" sz="1200" dirty="0" smtClean="0">
                <a:latin typeface="+mj-lt"/>
              </a:rPr>
              <a:t>[</a:t>
            </a:r>
            <a:r>
              <a:rPr lang="de-DE" sz="1200" dirty="0" smtClean="0">
                <a:latin typeface="+mj-lt"/>
                <a:hlinkClick r:id="rId4"/>
              </a:rPr>
              <a:t>https</a:t>
            </a:r>
            <a:r>
              <a:rPr lang="de-DE" sz="1200" dirty="0">
                <a:latin typeface="+mj-lt"/>
                <a:hlinkClick r:id="rId4"/>
              </a:rPr>
              <a:t>://</a:t>
            </a:r>
            <a:r>
              <a:rPr lang="de-DE" sz="1200" dirty="0" smtClean="0">
                <a:latin typeface="+mj-lt"/>
                <a:hlinkClick r:id="rId4"/>
              </a:rPr>
              <a:t>www.slideshare.net/giladlotan/pydata-gilad-networkxupload</a:t>
            </a:r>
            <a:r>
              <a:rPr lang="de-DE" sz="1200" dirty="0" smtClean="0">
                <a:latin typeface="+mj-lt"/>
              </a:rPr>
              <a:t>]</a:t>
            </a:r>
            <a:endParaRPr lang="de-DE" sz="1200" dirty="0">
              <a:latin typeface="+mj-lt"/>
            </a:endParaRPr>
          </a:p>
        </p:txBody>
      </p:sp>
    </p:spTree>
    <p:extLst>
      <p:ext uri="{BB962C8B-B14F-4D97-AF65-F5344CB8AC3E}">
        <p14:creationId xmlns:p14="http://schemas.microsoft.com/office/powerpoint/2010/main" val="379197086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8142149" cy="1080000"/>
          </a:xfrm>
        </p:spPr>
        <p:txBody>
          <a:bodyPr/>
          <a:lstStyle/>
          <a:p>
            <a:r>
              <a:rPr lang="de-DE" dirty="0" smtClean="0"/>
              <a:t>Twitter Streaming API: Understand the </a:t>
            </a:r>
            <a:r>
              <a:rPr lang="de-DE" dirty="0" smtClean="0">
                <a:hlinkClick r:id="rId3"/>
              </a:rPr>
              <a:t>data structure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60</a:t>
            </a:fld>
            <a:endParaRPr lang="en-GB" dirty="0"/>
          </a:p>
        </p:txBody>
      </p:sp>
      <p:pic>
        <p:nvPicPr>
          <p:cNvPr id="4" name="Picture 3"/>
          <p:cNvPicPr>
            <a:picLocks noChangeAspect="1"/>
          </p:cNvPicPr>
          <p:nvPr/>
        </p:nvPicPr>
        <p:blipFill>
          <a:blip r:embed="rId4"/>
          <a:stretch>
            <a:fillRect/>
          </a:stretch>
        </p:blipFill>
        <p:spPr>
          <a:xfrm>
            <a:off x="1277258" y="1111337"/>
            <a:ext cx="6553752" cy="5393262"/>
          </a:xfrm>
          <a:prstGeom prst="rect">
            <a:avLst/>
          </a:prstGeom>
        </p:spPr>
      </p:pic>
    </p:spTree>
    <p:extLst>
      <p:ext uri="{BB962C8B-B14F-4D97-AF65-F5344CB8AC3E}">
        <p14:creationId xmlns:p14="http://schemas.microsoft.com/office/powerpoint/2010/main" val="257298922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re-tweeting (retweet network)</a:t>
            </a:r>
          </a:p>
          <a:p>
            <a:r>
              <a:rPr lang="en-US" dirty="0"/>
              <a:t>replying (reply network) to existing tweets</a:t>
            </a:r>
          </a:p>
          <a:p>
            <a:r>
              <a:rPr lang="en-US" dirty="0"/>
              <a:t>mentioning (mention network) other users</a:t>
            </a:r>
          </a:p>
          <a:p>
            <a:r>
              <a:rPr lang="en-US" dirty="0"/>
              <a:t>friends/followers social relationships among user involved in the above activities</a:t>
            </a:r>
          </a:p>
          <a:p>
            <a:endParaRPr lang="de-DE" dirty="0"/>
          </a:p>
        </p:txBody>
      </p:sp>
      <p:sp>
        <p:nvSpPr>
          <p:cNvPr id="2" name="Titel 1"/>
          <p:cNvSpPr>
            <a:spLocks noGrp="1"/>
          </p:cNvSpPr>
          <p:nvPr>
            <p:ph type="title"/>
          </p:nvPr>
        </p:nvSpPr>
        <p:spPr/>
        <p:txBody>
          <a:bodyPr/>
          <a:lstStyle/>
          <a:p>
            <a:r>
              <a:rPr lang="de-DE" dirty="0" smtClean="0"/>
              <a:t>Twitter Streaming API: Possible networks to create</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61</a:t>
            </a:fld>
            <a:endParaRPr lang="en-GB" dirty="0"/>
          </a:p>
        </p:txBody>
      </p:sp>
      <p:sp>
        <p:nvSpPr>
          <p:cNvPr id="6" name="Rectangle 5"/>
          <p:cNvSpPr/>
          <p:nvPr/>
        </p:nvSpPr>
        <p:spPr>
          <a:xfrm>
            <a:off x="4630057" y="6016864"/>
            <a:ext cx="4513943" cy="400110"/>
          </a:xfrm>
          <a:prstGeom prst="rect">
            <a:avLst/>
          </a:prstGeom>
        </p:spPr>
        <p:txBody>
          <a:bodyPr wrap="square">
            <a:spAutoFit/>
          </a:bodyPr>
          <a:lstStyle/>
          <a:p>
            <a:r>
              <a:rPr lang="de-DE" sz="1600" dirty="0" smtClean="0">
                <a:latin typeface="+mn-lt"/>
              </a:rPr>
              <a:t>[</a:t>
            </a:r>
            <a:r>
              <a:rPr lang="de-DE" sz="1600" dirty="0" smtClean="0">
                <a:latin typeface="+mn-lt"/>
                <a:hlinkClick r:id="rId3"/>
              </a:rPr>
              <a:t>http</a:t>
            </a:r>
            <a:r>
              <a:rPr lang="de-DE" sz="1600" dirty="0">
                <a:latin typeface="+mn-lt"/>
                <a:hlinkClick r:id="rId3"/>
              </a:rPr>
              <a:t>://</a:t>
            </a:r>
            <a:r>
              <a:rPr lang="de-DE" sz="1600" dirty="0" smtClean="0">
                <a:latin typeface="+mn-lt"/>
                <a:hlinkClick r:id="rId3"/>
              </a:rPr>
              <a:t>snap.stanford.edu/data/higgs-twitter.html</a:t>
            </a:r>
            <a:r>
              <a:rPr lang="de-DE" sz="1600" dirty="0" smtClean="0">
                <a:latin typeface="+mn-lt"/>
              </a:rPr>
              <a:t>]</a:t>
            </a:r>
            <a:r>
              <a:rPr lang="de-DE" dirty="0" smtClean="0">
                <a:latin typeface="+mn-lt"/>
              </a:rPr>
              <a:t> </a:t>
            </a:r>
            <a:endParaRPr lang="de-DE" dirty="0">
              <a:latin typeface="+mn-lt"/>
            </a:endParaRPr>
          </a:p>
        </p:txBody>
      </p:sp>
    </p:spTree>
    <p:extLst>
      <p:ext uri="{BB962C8B-B14F-4D97-AF65-F5344CB8AC3E}">
        <p14:creationId xmlns:p14="http://schemas.microsoft.com/office/powerpoint/2010/main" val="1052529649"/>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eriod"/>
            </a:pPr>
            <a:r>
              <a:rPr lang="en-US" dirty="0" smtClean="0"/>
              <a:t>Download Anaconda (includes </a:t>
            </a:r>
            <a:r>
              <a:rPr lang="en-US" dirty="0" err="1" smtClean="0"/>
              <a:t>Phyton</a:t>
            </a:r>
            <a:r>
              <a:rPr lang="en-US" dirty="0" smtClean="0"/>
              <a:t>)</a:t>
            </a:r>
          </a:p>
          <a:p>
            <a:pPr marL="457200" indent="-457200">
              <a:buFont typeface="+mj-lt"/>
              <a:buAutoNum type="arabicPeriod"/>
            </a:pPr>
            <a:r>
              <a:rPr lang="en-US" dirty="0" smtClean="0"/>
              <a:t>Download Project </a:t>
            </a:r>
            <a:r>
              <a:rPr lang="en-US" dirty="0" err="1" smtClean="0"/>
              <a:t>Jupyter</a:t>
            </a:r>
            <a:r>
              <a:rPr lang="en-US" dirty="0" smtClean="0"/>
              <a:t> Notebook</a:t>
            </a:r>
          </a:p>
          <a:p>
            <a:pPr marL="457200" indent="-457200">
              <a:buFont typeface="+mj-lt"/>
              <a:buAutoNum type="arabicPeriod"/>
            </a:pPr>
            <a:r>
              <a:rPr lang="en-US" dirty="0" smtClean="0"/>
              <a:t>Install the necessary packages (</a:t>
            </a:r>
            <a:r>
              <a:rPr lang="en-US" dirty="0" err="1" smtClean="0"/>
              <a:t>tweepy</a:t>
            </a:r>
            <a:r>
              <a:rPr lang="en-US" dirty="0" smtClean="0"/>
              <a:t>, </a:t>
            </a:r>
            <a:r>
              <a:rPr lang="en-US" dirty="0" err="1" smtClean="0"/>
              <a:t>simplejson</a:t>
            </a:r>
            <a:r>
              <a:rPr lang="en-US" dirty="0" smtClean="0"/>
              <a:t>)</a:t>
            </a:r>
          </a:p>
          <a:p>
            <a:pPr marL="457200" indent="-457200">
              <a:buFont typeface="+mj-lt"/>
              <a:buAutoNum type="arabicPeriod"/>
            </a:pPr>
            <a:r>
              <a:rPr lang="en-US" dirty="0" smtClean="0"/>
              <a:t>Create a Twitter account</a:t>
            </a:r>
          </a:p>
          <a:p>
            <a:pPr marL="457200" indent="-457200">
              <a:buFont typeface="+mj-lt"/>
              <a:buAutoNum type="arabicPeriod"/>
            </a:pPr>
            <a:r>
              <a:rPr lang="en-US" dirty="0" smtClean="0"/>
              <a:t>Create a Twitter application</a:t>
            </a:r>
          </a:p>
          <a:p>
            <a:pPr marL="457200" indent="-457200">
              <a:buFont typeface="+mj-lt"/>
              <a:buAutoNum type="arabicPeriod"/>
            </a:pPr>
            <a:r>
              <a:rPr lang="en-US" dirty="0" smtClean="0"/>
              <a:t>Create the listener (next slide)</a:t>
            </a:r>
          </a:p>
          <a:p>
            <a:pPr marL="0" indent="0">
              <a:buNone/>
            </a:pPr>
            <a:endParaRPr lang="en-US" dirty="0"/>
          </a:p>
          <a:p>
            <a:endParaRPr lang="de-DE" dirty="0"/>
          </a:p>
        </p:txBody>
      </p:sp>
      <p:sp>
        <p:nvSpPr>
          <p:cNvPr id="2" name="Titel 1"/>
          <p:cNvSpPr>
            <a:spLocks noGrp="1"/>
          </p:cNvSpPr>
          <p:nvPr>
            <p:ph type="title"/>
          </p:nvPr>
        </p:nvSpPr>
        <p:spPr/>
        <p:txBody>
          <a:bodyPr/>
          <a:lstStyle/>
          <a:p>
            <a:r>
              <a:rPr lang="de-DE" dirty="0" smtClean="0"/>
              <a:t>Twitter Streaming API: Getting set-up</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62</a:t>
            </a:fld>
            <a:endParaRPr lang="en-GB" dirty="0"/>
          </a:p>
        </p:txBody>
      </p:sp>
      <p:sp>
        <p:nvSpPr>
          <p:cNvPr id="5" name="Rectangle 4"/>
          <p:cNvSpPr/>
          <p:nvPr/>
        </p:nvSpPr>
        <p:spPr>
          <a:xfrm>
            <a:off x="3831773" y="6078420"/>
            <a:ext cx="5457370" cy="338554"/>
          </a:xfrm>
          <a:prstGeom prst="rect">
            <a:avLst/>
          </a:prstGeom>
        </p:spPr>
        <p:txBody>
          <a:bodyPr wrap="square">
            <a:spAutoFit/>
          </a:bodyPr>
          <a:lstStyle/>
          <a:p>
            <a:r>
              <a:rPr lang="de-DE" sz="1600" dirty="0" smtClean="0">
                <a:latin typeface="+mj-lt"/>
              </a:rPr>
              <a:t>[</a:t>
            </a:r>
            <a:r>
              <a:rPr lang="de-DE" sz="1600" dirty="0" smtClean="0">
                <a:latin typeface="+mj-lt"/>
                <a:hlinkClick r:id="rId3"/>
              </a:rPr>
              <a:t>https</a:t>
            </a:r>
            <a:r>
              <a:rPr lang="de-DE" sz="1600" dirty="0">
                <a:latin typeface="+mj-lt"/>
                <a:hlinkClick r:id="rId3"/>
              </a:rPr>
              <a:t>://</a:t>
            </a:r>
            <a:r>
              <a:rPr lang="de-DE" sz="1600" dirty="0" smtClean="0">
                <a:latin typeface="+mj-lt"/>
                <a:hlinkClick r:id="rId3"/>
              </a:rPr>
              <a:t>github.com/jukkahuhtamaki/demo-twitter-collector</a:t>
            </a:r>
            <a:r>
              <a:rPr lang="de-DE" sz="1600" dirty="0" smtClean="0">
                <a:latin typeface="+mj-lt"/>
              </a:rPr>
              <a:t>]</a:t>
            </a:r>
            <a:endParaRPr lang="de-DE" sz="1600" dirty="0">
              <a:latin typeface="+mj-lt"/>
            </a:endParaRPr>
          </a:p>
        </p:txBody>
      </p:sp>
    </p:spTree>
    <p:extLst>
      <p:ext uri="{BB962C8B-B14F-4D97-AF65-F5344CB8AC3E}">
        <p14:creationId xmlns:p14="http://schemas.microsoft.com/office/powerpoint/2010/main" val="108200389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06400" y="0"/>
            <a:ext cx="8592457" cy="885371"/>
          </a:xfrm>
        </p:spPr>
        <p:txBody>
          <a:bodyPr/>
          <a:lstStyle/>
          <a:p>
            <a:r>
              <a:rPr lang="de-DE" dirty="0" smtClean="0"/>
              <a:t>Twitter API: Building a listener with </a:t>
            </a:r>
            <a:r>
              <a:rPr lang="de-DE" dirty="0" smtClean="0">
                <a:hlinkClick r:id="rId3"/>
              </a:rPr>
              <a:t>jupyter</a:t>
            </a:r>
            <a:r>
              <a:rPr lang="de-DE" dirty="0" smtClean="0"/>
              <a:t> and </a:t>
            </a:r>
            <a:r>
              <a:rPr lang="de-DE" dirty="0" smtClean="0">
                <a:hlinkClick r:id="rId4"/>
              </a:rPr>
              <a:t>tweepy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63</a:t>
            </a:fld>
            <a:endParaRPr lang="en-GB" dirty="0"/>
          </a:p>
        </p:txBody>
      </p:sp>
      <p:pic>
        <p:nvPicPr>
          <p:cNvPr id="4" name="Picture 3"/>
          <p:cNvPicPr>
            <a:picLocks noChangeAspect="1"/>
          </p:cNvPicPr>
          <p:nvPr/>
        </p:nvPicPr>
        <p:blipFill>
          <a:blip r:embed="rId5"/>
          <a:stretch>
            <a:fillRect/>
          </a:stretch>
        </p:blipFill>
        <p:spPr>
          <a:xfrm>
            <a:off x="1222283" y="778779"/>
            <a:ext cx="6901848" cy="5619204"/>
          </a:xfrm>
          <a:prstGeom prst="rect">
            <a:avLst/>
          </a:prstGeom>
        </p:spPr>
      </p:pic>
    </p:spTree>
    <p:extLst>
      <p:ext uri="{BB962C8B-B14F-4D97-AF65-F5344CB8AC3E}">
        <p14:creationId xmlns:p14="http://schemas.microsoft.com/office/powerpoint/2010/main" val="28811975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Writing output to stdout</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64</a:t>
            </a:fld>
            <a:endParaRPr lang="en-GB" dirty="0"/>
          </a:p>
        </p:txBody>
      </p:sp>
      <p:pic>
        <p:nvPicPr>
          <p:cNvPr id="4" name="Picture 3"/>
          <p:cNvPicPr>
            <a:picLocks noChangeAspect="1"/>
          </p:cNvPicPr>
          <p:nvPr/>
        </p:nvPicPr>
        <p:blipFill>
          <a:blip r:embed="rId3"/>
          <a:stretch>
            <a:fillRect/>
          </a:stretch>
        </p:blipFill>
        <p:spPr>
          <a:xfrm>
            <a:off x="2157412" y="1207643"/>
            <a:ext cx="4752975" cy="5200650"/>
          </a:xfrm>
          <a:prstGeom prst="rect">
            <a:avLst/>
          </a:prstGeom>
        </p:spPr>
      </p:pic>
    </p:spTree>
    <p:extLst>
      <p:ext uri="{BB962C8B-B14F-4D97-AF65-F5344CB8AC3E}">
        <p14:creationId xmlns:p14="http://schemas.microsoft.com/office/powerpoint/2010/main" val="2517573333"/>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Writing output to file</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65</a:t>
            </a:fld>
            <a:endParaRPr lang="en-GB" dirty="0"/>
          </a:p>
        </p:txBody>
      </p:sp>
      <p:pic>
        <p:nvPicPr>
          <p:cNvPr id="5" name="Picture 4"/>
          <p:cNvPicPr>
            <a:picLocks noChangeAspect="1"/>
          </p:cNvPicPr>
          <p:nvPr/>
        </p:nvPicPr>
        <p:blipFill>
          <a:blip r:embed="rId3"/>
          <a:stretch>
            <a:fillRect/>
          </a:stretch>
        </p:blipFill>
        <p:spPr>
          <a:xfrm>
            <a:off x="1814286" y="870660"/>
            <a:ext cx="5283200" cy="5665277"/>
          </a:xfrm>
          <a:prstGeom prst="rect">
            <a:avLst/>
          </a:prstGeom>
        </p:spPr>
      </p:pic>
    </p:spTree>
    <p:extLst>
      <p:ext uri="{BB962C8B-B14F-4D97-AF65-F5344CB8AC3E}">
        <p14:creationId xmlns:p14="http://schemas.microsoft.com/office/powerpoint/2010/main" val="371856443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Parsing the file to create data set 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66</a:t>
            </a:fld>
            <a:endParaRPr lang="en-GB" dirty="0"/>
          </a:p>
        </p:txBody>
      </p:sp>
      <p:pic>
        <p:nvPicPr>
          <p:cNvPr id="3" name="Picture 2"/>
          <p:cNvPicPr>
            <a:picLocks noChangeAspect="1"/>
          </p:cNvPicPr>
          <p:nvPr/>
        </p:nvPicPr>
        <p:blipFill>
          <a:blip r:embed="rId3"/>
          <a:stretch>
            <a:fillRect/>
          </a:stretch>
        </p:blipFill>
        <p:spPr>
          <a:xfrm>
            <a:off x="1436915" y="886940"/>
            <a:ext cx="6170844" cy="5648997"/>
          </a:xfrm>
          <a:prstGeom prst="rect">
            <a:avLst/>
          </a:prstGeom>
        </p:spPr>
      </p:pic>
    </p:spTree>
    <p:extLst>
      <p:ext uri="{BB962C8B-B14F-4D97-AF65-F5344CB8AC3E}">
        <p14:creationId xmlns:p14="http://schemas.microsoft.com/office/powerpoint/2010/main" val="209444329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Twitter API: Parsing the file to create data set II</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67</a:t>
            </a:fld>
            <a:endParaRPr lang="en-GB" dirty="0"/>
          </a:p>
        </p:txBody>
      </p:sp>
      <p:pic>
        <p:nvPicPr>
          <p:cNvPr id="4" name="Picture 3"/>
          <p:cNvPicPr>
            <a:picLocks noChangeAspect="1"/>
          </p:cNvPicPr>
          <p:nvPr/>
        </p:nvPicPr>
        <p:blipFill>
          <a:blip r:embed="rId3"/>
          <a:stretch>
            <a:fillRect/>
          </a:stretch>
        </p:blipFill>
        <p:spPr>
          <a:xfrm>
            <a:off x="2710616" y="972456"/>
            <a:ext cx="3400736" cy="5453495"/>
          </a:xfrm>
          <a:prstGeom prst="rect">
            <a:avLst/>
          </a:prstGeom>
        </p:spPr>
      </p:pic>
    </p:spTree>
    <p:extLst>
      <p:ext uri="{BB962C8B-B14F-4D97-AF65-F5344CB8AC3E}">
        <p14:creationId xmlns:p14="http://schemas.microsoft.com/office/powerpoint/2010/main" val="291152371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Import to Gephi for vizualization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68</a:t>
            </a:fld>
            <a:endParaRPr lang="en-GB" dirty="0"/>
          </a:p>
        </p:txBody>
      </p:sp>
      <p:pic>
        <p:nvPicPr>
          <p:cNvPr id="3" name="Picture 2"/>
          <p:cNvPicPr>
            <a:picLocks noChangeAspect="1"/>
          </p:cNvPicPr>
          <p:nvPr/>
        </p:nvPicPr>
        <p:blipFill>
          <a:blip r:embed="rId3"/>
          <a:stretch>
            <a:fillRect/>
          </a:stretch>
        </p:blipFill>
        <p:spPr>
          <a:xfrm>
            <a:off x="720000" y="1214344"/>
            <a:ext cx="7401080" cy="5187248"/>
          </a:xfrm>
          <a:prstGeom prst="rect">
            <a:avLst/>
          </a:prstGeom>
        </p:spPr>
      </p:pic>
    </p:spTree>
    <p:extLst>
      <p:ext uri="{BB962C8B-B14F-4D97-AF65-F5344CB8AC3E}">
        <p14:creationId xmlns:p14="http://schemas.microsoft.com/office/powerpoint/2010/main" val="398348920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09600" y="1124590"/>
            <a:ext cx="7538403" cy="1469065"/>
          </a:xfrm>
        </p:spPr>
        <p:txBody>
          <a:bodyPr>
            <a:normAutofit fontScale="90000"/>
          </a:bodyPr>
          <a:lstStyle/>
          <a:p>
            <a:r>
              <a:rPr lang="de-DE" sz="2400" dirty="0" smtClean="0"/>
              <a:t>Many kinds of nodes: Users, Tweets, URLs, Hashtags, Media </a:t>
            </a:r>
            <a:br>
              <a:rPr lang="de-DE" sz="2400" dirty="0" smtClean="0"/>
            </a:br>
            <a:r>
              <a:rPr lang="de-DE" sz="2400" dirty="0" smtClean="0"/>
              <a:t>Many kinds of edges: User </a:t>
            </a:r>
            <a:r>
              <a:rPr lang="de-DE" sz="2400" u="sng" dirty="0" smtClean="0"/>
              <a:t>creates</a:t>
            </a:r>
            <a:r>
              <a:rPr lang="de-DE" sz="2400" dirty="0" smtClean="0"/>
              <a:t> Tweets, A Tweet is </a:t>
            </a:r>
            <a:r>
              <a:rPr lang="de-DE" sz="2400" u="sng" dirty="0" smtClean="0"/>
              <a:t>in response to</a:t>
            </a:r>
            <a:r>
              <a:rPr lang="de-DE" sz="2400" dirty="0" smtClean="0"/>
              <a:t> another Tweet, A Tweet </a:t>
            </a:r>
            <a:r>
              <a:rPr lang="de-DE" sz="2400" u="sng" dirty="0" smtClean="0"/>
              <a:t>retweets</a:t>
            </a:r>
            <a:r>
              <a:rPr lang="de-DE" sz="2400" dirty="0" smtClean="0"/>
              <a:t> another, User </a:t>
            </a:r>
            <a:r>
              <a:rPr lang="de-DE" sz="2400" u="sng" dirty="0" smtClean="0"/>
              <a:t>mentions</a:t>
            </a:r>
            <a:r>
              <a:rPr lang="de-DE" sz="2400" dirty="0" smtClean="0"/>
              <a:t> User, Tweet </a:t>
            </a:r>
            <a:r>
              <a:rPr lang="de-DE" sz="2400" u="sng" dirty="0" smtClean="0"/>
              <a:t>contains</a:t>
            </a:r>
            <a:r>
              <a:rPr lang="de-DE" sz="2400" dirty="0" smtClean="0"/>
              <a:t> Hashtag, User </a:t>
            </a:r>
            <a:r>
              <a:rPr lang="de-DE" sz="2400" u="sng" dirty="0" smtClean="0"/>
              <a:t>follows</a:t>
            </a:r>
            <a:r>
              <a:rPr lang="de-DE" sz="2400" dirty="0" smtClean="0"/>
              <a:t> User</a:t>
            </a:r>
            <a:endParaRPr lang="en-US" sz="2400"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69</a:t>
            </a:fld>
            <a:endParaRPr lang="en-GB" dirty="0"/>
          </a:p>
        </p:txBody>
      </p:sp>
      <p:pic>
        <p:nvPicPr>
          <p:cNvPr id="4" name="Grafik 3"/>
          <p:cNvPicPr>
            <a:picLocks noChangeAspect="1"/>
          </p:cNvPicPr>
          <p:nvPr/>
        </p:nvPicPr>
        <p:blipFill>
          <a:blip r:embed="rId3"/>
          <a:stretch>
            <a:fillRect/>
          </a:stretch>
        </p:blipFill>
        <p:spPr>
          <a:xfrm>
            <a:off x="1198199" y="2650805"/>
            <a:ext cx="6547803" cy="3679072"/>
          </a:xfrm>
          <a:prstGeom prst="rect">
            <a:avLst/>
          </a:prstGeom>
        </p:spPr>
      </p:pic>
      <p:sp>
        <p:nvSpPr>
          <p:cNvPr id="6" name="Titel 1"/>
          <p:cNvSpPr txBox="1">
            <a:spLocks/>
          </p:cNvSpPr>
          <p:nvPr/>
        </p:nvSpPr>
        <p:spPr>
          <a:xfrm>
            <a:off x="609600" y="0"/>
            <a:ext cx="8169215" cy="1124590"/>
          </a:xfrm>
          <a:prstGeom prst="rect">
            <a:avLst/>
          </a:prstGeom>
        </p:spPr>
        <p:txBody>
          <a:bodyPr anchor="ct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r>
              <a:rPr lang="de-DE" kern="0" dirty="0" smtClean="0"/>
              <a:t>Extensions: Multipartite networks: </a:t>
            </a:r>
            <a:br>
              <a:rPr lang="de-DE" kern="0" dirty="0" smtClean="0"/>
            </a:br>
            <a:r>
              <a:rPr lang="de-DE" kern="0" dirty="0" smtClean="0"/>
              <a:t>Use a graph database (e.g. Neo4J) </a:t>
            </a:r>
            <a:endParaRPr lang="en-US" kern="0" dirty="0"/>
          </a:p>
        </p:txBody>
      </p:sp>
    </p:spTree>
    <p:extLst>
      <p:ext uri="{BB962C8B-B14F-4D97-AF65-F5344CB8AC3E}">
        <p14:creationId xmlns:p14="http://schemas.microsoft.com/office/powerpoint/2010/main" val="270239759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40229" y="0"/>
            <a:ext cx="7941920" cy="1080000"/>
          </a:xfrm>
        </p:spPr>
        <p:txBody>
          <a:bodyPr/>
          <a:lstStyle/>
          <a:p>
            <a:r>
              <a:rPr lang="de-DE" dirty="0" err="1" smtClean="0"/>
              <a:t>Introduction</a:t>
            </a:r>
            <a:r>
              <a:rPr lang="de-DE" dirty="0" smtClean="0"/>
              <a:t> 5: Recyle Inc. Information Infrastructure Network</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a:t>
            </a:fld>
            <a:endParaRPr lang="en-GB" dirty="0"/>
          </a:p>
        </p:txBody>
      </p:sp>
      <p:pic>
        <p:nvPicPr>
          <p:cNvPr id="5" name="Grafik 16"/>
          <p:cNvPicPr>
            <a:picLocks noChangeAspect="1"/>
          </p:cNvPicPr>
          <p:nvPr/>
        </p:nvPicPr>
        <p:blipFill>
          <a:blip r:embed="rId3"/>
          <a:stretch>
            <a:fillRect/>
          </a:stretch>
        </p:blipFill>
        <p:spPr>
          <a:xfrm>
            <a:off x="1219199" y="1227946"/>
            <a:ext cx="6322149" cy="5100512"/>
          </a:xfrm>
          <a:prstGeom prst="rect">
            <a:avLst/>
          </a:prstGeom>
        </p:spPr>
      </p:pic>
      <p:sp>
        <p:nvSpPr>
          <p:cNvPr id="6" name="Ellipse 17"/>
          <p:cNvSpPr/>
          <p:nvPr/>
        </p:nvSpPr>
        <p:spPr bwMode="auto">
          <a:xfrm>
            <a:off x="278152" y="6230760"/>
            <a:ext cx="75353" cy="75353"/>
          </a:xfrm>
          <a:prstGeom prst="ellipse">
            <a:avLst/>
          </a:prstGeom>
          <a:solidFill>
            <a:srgbClr val="C0000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8" name="Ellipse 18"/>
          <p:cNvSpPr/>
          <p:nvPr/>
        </p:nvSpPr>
        <p:spPr bwMode="auto">
          <a:xfrm>
            <a:off x="275972" y="5910184"/>
            <a:ext cx="79715" cy="78517"/>
          </a:xfrm>
          <a:prstGeom prst="ellipse">
            <a:avLst/>
          </a:prstGeom>
          <a:solidFill>
            <a:srgbClr val="CCD6E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9" name="Ellipse 19"/>
          <p:cNvSpPr/>
          <p:nvPr/>
        </p:nvSpPr>
        <p:spPr bwMode="auto">
          <a:xfrm>
            <a:off x="275971" y="6068733"/>
            <a:ext cx="79715" cy="79715"/>
          </a:xfrm>
          <a:prstGeom prst="ellipse">
            <a:avLst/>
          </a:prstGeom>
          <a:solidFill>
            <a:srgbClr val="FFFF00"/>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de-DE" sz="3600" b="0" i="0" u="none" strike="noStrike" kern="0" cap="none" spc="0" normalizeH="0" baseline="0" noProof="0" smtClean="0">
              <a:ln>
                <a:noFill/>
              </a:ln>
              <a:solidFill>
                <a:srgbClr val="333333"/>
              </a:solidFill>
              <a:effectLst/>
              <a:uLnTx/>
              <a:uFillTx/>
              <a:latin typeface="+mj-lt"/>
            </a:endParaRPr>
          </a:p>
        </p:txBody>
      </p:sp>
      <p:sp>
        <p:nvSpPr>
          <p:cNvPr id="10" name="Textfeld 20"/>
          <p:cNvSpPr txBox="1"/>
          <p:nvPr/>
        </p:nvSpPr>
        <p:spPr>
          <a:xfrm>
            <a:off x="309003" y="5820200"/>
            <a:ext cx="1553246" cy="307777"/>
          </a:xfrm>
          <a:prstGeom prst="rect">
            <a:avLst/>
          </a:prstGeom>
          <a:noFill/>
        </p:spPr>
        <p:txBody>
          <a:bodyPr wrap="none" rtlCol="0">
            <a:spAutoFit/>
          </a:bodyPr>
          <a:lstStyle/>
          <a:p>
            <a:r>
              <a:rPr lang="de-DE" sz="1400" dirty="0" smtClean="0">
                <a:solidFill>
                  <a:srgbClr val="333333"/>
                </a:solidFill>
                <a:latin typeface="+mj-lt"/>
              </a:rPr>
              <a:t>Centrally managed</a:t>
            </a:r>
            <a:endParaRPr lang="de-DE" sz="1400" dirty="0">
              <a:solidFill>
                <a:srgbClr val="333333"/>
              </a:solidFill>
              <a:latin typeface="+mj-lt"/>
            </a:endParaRPr>
          </a:p>
        </p:txBody>
      </p:sp>
      <p:sp>
        <p:nvSpPr>
          <p:cNvPr id="11" name="Textfeld 31"/>
          <p:cNvSpPr txBox="1"/>
          <p:nvPr/>
        </p:nvSpPr>
        <p:spPr>
          <a:xfrm>
            <a:off x="309003" y="5984539"/>
            <a:ext cx="1737014" cy="307777"/>
          </a:xfrm>
          <a:prstGeom prst="rect">
            <a:avLst/>
          </a:prstGeom>
          <a:noFill/>
        </p:spPr>
        <p:txBody>
          <a:bodyPr wrap="none" rtlCol="0">
            <a:spAutoFit/>
          </a:bodyPr>
          <a:lstStyle/>
          <a:p>
            <a:r>
              <a:rPr lang="de-DE" sz="1400" dirty="0" smtClean="0">
                <a:solidFill>
                  <a:srgbClr val="333333"/>
                </a:solidFill>
                <a:latin typeface="+mj-lt"/>
              </a:rPr>
              <a:t>Shadow IT candidate</a:t>
            </a:r>
            <a:endParaRPr lang="de-DE" sz="1400" dirty="0">
              <a:solidFill>
                <a:srgbClr val="333333"/>
              </a:solidFill>
              <a:latin typeface="+mj-lt"/>
            </a:endParaRPr>
          </a:p>
        </p:txBody>
      </p:sp>
      <p:sp>
        <p:nvSpPr>
          <p:cNvPr id="12" name="Textfeld 33"/>
          <p:cNvSpPr txBox="1"/>
          <p:nvPr/>
        </p:nvSpPr>
        <p:spPr>
          <a:xfrm>
            <a:off x="309003" y="6143281"/>
            <a:ext cx="937372" cy="307777"/>
          </a:xfrm>
          <a:prstGeom prst="rect">
            <a:avLst/>
          </a:prstGeom>
          <a:noFill/>
        </p:spPr>
        <p:txBody>
          <a:bodyPr wrap="none" rtlCol="0">
            <a:spAutoFit/>
          </a:bodyPr>
          <a:lstStyle/>
          <a:p>
            <a:r>
              <a:rPr lang="de-DE" sz="1400" dirty="0" smtClean="0">
                <a:solidFill>
                  <a:srgbClr val="333333"/>
                </a:solidFill>
                <a:latin typeface="+mj-lt"/>
              </a:rPr>
              <a:t>Shadow IT</a:t>
            </a:r>
            <a:endParaRPr lang="de-DE" sz="1400" dirty="0">
              <a:solidFill>
                <a:srgbClr val="333333"/>
              </a:solidFill>
              <a:latin typeface="+mj-lt"/>
            </a:endParaRPr>
          </a:p>
        </p:txBody>
      </p:sp>
      <p:sp>
        <p:nvSpPr>
          <p:cNvPr id="13" name="Rectangle 12"/>
          <p:cNvSpPr/>
          <p:nvPr/>
        </p:nvSpPr>
        <p:spPr>
          <a:xfrm>
            <a:off x="6836003" y="6137850"/>
            <a:ext cx="2164888" cy="338554"/>
          </a:xfrm>
          <a:prstGeom prst="rect">
            <a:avLst/>
          </a:prstGeom>
        </p:spPr>
        <p:txBody>
          <a:bodyPr wrap="none">
            <a:spAutoFit/>
          </a:bodyPr>
          <a:lstStyle/>
          <a:p>
            <a:r>
              <a:rPr lang="de-DE" sz="1600" dirty="0" smtClean="0">
                <a:solidFill>
                  <a:srgbClr val="000000"/>
                </a:solidFill>
                <a:latin typeface="+mj-lt"/>
              </a:rPr>
              <a:t>[</a:t>
            </a:r>
            <a:r>
              <a:rPr lang="de-DE" sz="1600" dirty="0" smtClean="0">
                <a:solidFill>
                  <a:srgbClr val="000000"/>
                </a:solidFill>
                <a:latin typeface="+mj-lt"/>
                <a:hlinkClick r:id="rId4"/>
              </a:rPr>
              <a:t>Fuerstenau et al. 2014</a:t>
            </a:r>
            <a:r>
              <a:rPr lang="de-DE" sz="1600" dirty="0" smtClean="0">
                <a:solidFill>
                  <a:srgbClr val="000000"/>
                </a:solidFill>
                <a:latin typeface="+mj-lt"/>
              </a:rPr>
              <a:t>]</a:t>
            </a:r>
            <a:endParaRPr lang="de-DE" sz="1600" dirty="0">
              <a:latin typeface="+mj-lt"/>
            </a:endParaRPr>
          </a:p>
        </p:txBody>
      </p:sp>
    </p:spTree>
    <p:extLst>
      <p:ext uri="{BB962C8B-B14F-4D97-AF65-F5344CB8AC3E}">
        <p14:creationId xmlns:p14="http://schemas.microsoft.com/office/powerpoint/2010/main" val="3540679949"/>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One word about Facebook data…</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70</a:t>
            </a:fld>
            <a:endParaRPr lang="en-GB" dirty="0"/>
          </a:p>
        </p:txBody>
      </p:sp>
      <p:pic>
        <p:nvPicPr>
          <p:cNvPr id="4" name="Picture 3"/>
          <p:cNvPicPr>
            <a:picLocks noChangeAspect="1"/>
          </p:cNvPicPr>
          <p:nvPr/>
        </p:nvPicPr>
        <p:blipFill>
          <a:blip r:embed="rId3"/>
          <a:stretch>
            <a:fillRect/>
          </a:stretch>
        </p:blipFill>
        <p:spPr>
          <a:xfrm>
            <a:off x="3628932" y="1243399"/>
            <a:ext cx="5515068" cy="5129138"/>
          </a:xfrm>
          <a:prstGeom prst="rect">
            <a:avLst/>
          </a:prstGeom>
        </p:spPr>
      </p:pic>
      <p:sp>
        <p:nvSpPr>
          <p:cNvPr id="6" name="Titel 1"/>
          <p:cNvSpPr txBox="1">
            <a:spLocks/>
          </p:cNvSpPr>
          <p:nvPr/>
        </p:nvSpPr>
        <p:spPr>
          <a:xfrm>
            <a:off x="285750" y="1243399"/>
            <a:ext cx="3829049" cy="4921427"/>
          </a:xfrm>
          <a:prstGeom prst="rect">
            <a:avLst/>
          </a:prstGeom>
        </p:spPr>
        <p:txBody>
          <a:bodyPr anchor="ctr">
            <a:normAutofit fontScale="97500" lnSpcReduction="10000"/>
          </a:bodyP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pPr marL="342900" indent="-342900">
              <a:buClr>
                <a:schemeClr val="accent1"/>
              </a:buClr>
              <a:buFont typeface="Wingdings" panose="05000000000000000000" pitchFamily="2" charset="2"/>
              <a:buChar char="§"/>
            </a:pPr>
            <a:r>
              <a:rPr lang="de-DE" sz="2400" kern="0" dirty="0" smtClean="0"/>
              <a:t>Facebook Graph API has</a:t>
            </a:r>
            <a:br>
              <a:rPr lang="de-DE" sz="2400" kern="0" dirty="0" smtClean="0"/>
            </a:br>
            <a:r>
              <a:rPr lang="de-DE" sz="2400" kern="0" dirty="0" smtClean="0"/>
              <a:t>been constantly closed</a:t>
            </a:r>
            <a:br>
              <a:rPr lang="de-DE" sz="2400" kern="0" dirty="0" smtClean="0"/>
            </a:br>
            <a:r>
              <a:rPr lang="de-DE" sz="2400" kern="0" dirty="0" smtClean="0"/>
              <a:t>currently very hard to extract relevant information</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de-DE" sz="2400" kern="0" dirty="0" smtClean="0"/>
              <a:t>Programs such as Netvizz help to extract information but limited to open groups, pages,…</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de-DE" sz="2400" kern="0" dirty="0" smtClean="0"/>
              <a:t>Possibly you have to use web scrapers to extract relevant data</a:t>
            </a:r>
            <a:endParaRPr lang="en-US" sz="2400" kern="0" dirty="0"/>
          </a:p>
        </p:txBody>
      </p:sp>
    </p:spTree>
    <p:extLst>
      <p:ext uri="{BB962C8B-B14F-4D97-AF65-F5344CB8AC3E}">
        <p14:creationId xmlns:p14="http://schemas.microsoft.com/office/powerpoint/2010/main" val="127655067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p:cNvPicPr>
          <p:nvPr/>
        </p:nvPicPr>
        <p:blipFill>
          <a:blip r:embed="rId3"/>
          <a:stretch>
            <a:fillRect/>
          </a:stretch>
        </p:blipFill>
        <p:spPr>
          <a:xfrm>
            <a:off x="4114799" y="1288946"/>
            <a:ext cx="5029201" cy="4529122"/>
          </a:xfrm>
          <a:prstGeom prst="rect">
            <a:avLst/>
          </a:prstGeom>
        </p:spPr>
      </p:pic>
      <p:sp>
        <p:nvSpPr>
          <p:cNvPr id="2" name="Titel 1"/>
          <p:cNvSpPr>
            <a:spLocks noGrp="1"/>
          </p:cNvSpPr>
          <p:nvPr>
            <p:ph type="title"/>
          </p:nvPr>
        </p:nvSpPr>
        <p:spPr>
          <a:xfrm>
            <a:off x="720000" y="0"/>
            <a:ext cx="7906415" cy="1080000"/>
          </a:xfrm>
        </p:spPr>
        <p:txBody>
          <a:bodyPr/>
          <a:lstStyle/>
          <a:p>
            <a:r>
              <a:rPr lang="de-DE" dirty="0" smtClean="0"/>
              <a:t>One word about Github data…</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71</a:t>
            </a:fld>
            <a:endParaRPr lang="en-GB" dirty="0"/>
          </a:p>
        </p:txBody>
      </p:sp>
      <p:sp>
        <p:nvSpPr>
          <p:cNvPr id="4" name="Titel 1"/>
          <p:cNvSpPr txBox="1">
            <a:spLocks/>
          </p:cNvSpPr>
          <p:nvPr/>
        </p:nvSpPr>
        <p:spPr>
          <a:xfrm>
            <a:off x="285750" y="1243399"/>
            <a:ext cx="3829049" cy="4460449"/>
          </a:xfrm>
          <a:prstGeom prst="rect">
            <a:avLst/>
          </a:prstGeom>
        </p:spPr>
        <p:txBody>
          <a:bodyPr anchor="ctr">
            <a:normAutofit fontScale="97500"/>
          </a:bodyP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pPr marL="342900" indent="-342900">
              <a:buClr>
                <a:schemeClr val="accent1"/>
              </a:buClr>
              <a:buFont typeface="Wingdings" panose="05000000000000000000" pitchFamily="2" charset="2"/>
              <a:buChar char="§"/>
            </a:pPr>
            <a:r>
              <a:rPr lang="de-DE" sz="2400" kern="0" dirty="0" smtClean="0"/>
              <a:t>GitHub is a good source for information about socio-technical systems</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de-DE" sz="2400" kern="0" dirty="0" smtClean="0"/>
              <a:t>GitHub API reasonably easy to use to extract relevant information</a:t>
            </a:r>
          </a:p>
          <a:p>
            <a:pPr marL="342900" indent="-342900">
              <a:buClr>
                <a:schemeClr val="accent1"/>
              </a:buClr>
              <a:buFont typeface="Wingdings" panose="05000000000000000000" pitchFamily="2" charset="2"/>
              <a:buChar char="§"/>
            </a:pPr>
            <a:endParaRPr lang="de-DE" sz="2400" kern="0" dirty="0"/>
          </a:p>
          <a:p>
            <a:pPr marL="342900" indent="-342900">
              <a:buClr>
                <a:schemeClr val="accent1"/>
              </a:buClr>
              <a:buFont typeface="Wingdings" panose="05000000000000000000" pitchFamily="2" charset="2"/>
              <a:buChar char="§"/>
            </a:pPr>
            <a:r>
              <a:rPr lang="en-US" sz="2400" kern="0" dirty="0" smtClean="0"/>
              <a:t>Currently less restricted with regards to extracting data from previous points in time</a:t>
            </a:r>
            <a:endParaRPr lang="en-US" sz="2400" kern="0" dirty="0"/>
          </a:p>
        </p:txBody>
      </p:sp>
      <p:sp>
        <p:nvSpPr>
          <p:cNvPr id="8" name="Textfeld 22"/>
          <p:cNvSpPr txBox="1"/>
          <p:nvPr/>
        </p:nvSpPr>
        <p:spPr>
          <a:xfrm>
            <a:off x="4385247" y="5703848"/>
            <a:ext cx="4476902" cy="646331"/>
          </a:xfrm>
          <a:prstGeom prst="rect">
            <a:avLst/>
          </a:prstGeom>
          <a:noFill/>
        </p:spPr>
        <p:txBody>
          <a:bodyPr wrap="square" rtlCol="0">
            <a:spAutoFit/>
          </a:bodyPr>
          <a:lstStyle/>
          <a:p>
            <a:r>
              <a:rPr lang="de-DE" sz="1800" b="1" dirty="0" smtClean="0">
                <a:solidFill>
                  <a:srgbClr val="000000"/>
                </a:solidFill>
                <a:latin typeface="Calibri" panose="020F0502020204030204"/>
                <a:ea typeface="Calibri" charset="0"/>
                <a:cs typeface="Calibri" charset="0"/>
              </a:rPr>
              <a:t>Fig.1: Otto.de open source repositorities &amp; developer communities</a:t>
            </a:r>
            <a:endParaRPr lang="de-DE" sz="1800" b="1" dirty="0">
              <a:solidFill>
                <a:srgbClr val="000000"/>
              </a:solidFill>
              <a:latin typeface="Calibri" panose="020F0502020204030204"/>
              <a:ea typeface="Calibri" charset="0"/>
              <a:cs typeface="Calibri" charset="0"/>
            </a:endParaRPr>
          </a:p>
        </p:txBody>
      </p:sp>
    </p:spTree>
    <p:extLst>
      <p:ext uri="{BB962C8B-B14F-4D97-AF65-F5344CB8AC3E}">
        <p14:creationId xmlns:p14="http://schemas.microsoft.com/office/powerpoint/2010/main" val="2015845406"/>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Other potential sources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72</a:t>
            </a:fld>
            <a:endParaRPr lang="en-GB" dirty="0"/>
          </a:p>
        </p:txBody>
      </p:sp>
      <p:sp>
        <p:nvSpPr>
          <p:cNvPr id="4" name="Titel 1"/>
          <p:cNvSpPr txBox="1">
            <a:spLocks/>
          </p:cNvSpPr>
          <p:nvPr/>
        </p:nvSpPr>
        <p:spPr>
          <a:xfrm>
            <a:off x="720000" y="1243399"/>
            <a:ext cx="7281000" cy="2119233"/>
          </a:xfrm>
          <a:prstGeom prst="rect">
            <a:avLst/>
          </a:prstGeom>
        </p:spPr>
        <p:txBody>
          <a:bodyPr anchor="ctr">
            <a:normAutofit fontScale="97500"/>
          </a:bodyPr>
          <a:lstStyle>
            <a:lvl1pPr algn="l" rtl="0" fontAlgn="base">
              <a:lnSpc>
                <a:spcPct val="100000"/>
              </a:lnSpc>
              <a:spcBef>
                <a:spcPct val="0"/>
              </a:spcBef>
              <a:spcAft>
                <a:spcPts val="0"/>
              </a:spcAft>
              <a:defRPr sz="2800">
                <a:solidFill>
                  <a:schemeClr val="tx1">
                    <a:lumMod val="85000"/>
                    <a:lumOff val="15000"/>
                  </a:schemeClr>
                </a:solidFill>
                <a:latin typeface="+mj-lt"/>
                <a:ea typeface="+mj-ea"/>
                <a:cs typeface="+mj-cs"/>
              </a:defRPr>
            </a:lvl1pPr>
            <a:lvl2pPr algn="l" rtl="0" fontAlgn="base">
              <a:lnSpc>
                <a:spcPct val="85000"/>
              </a:lnSpc>
              <a:spcBef>
                <a:spcPct val="0"/>
              </a:spcBef>
              <a:spcAft>
                <a:spcPct val="0"/>
              </a:spcAft>
              <a:defRPr sz="2800">
                <a:solidFill>
                  <a:schemeClr val="bg1"/>
                </a:solidFill>
                <a:latin typeface="Verdana" pitchFamily="34" charset="0"/>
              </a:defRPr>
            </a:lvl2pPr>
            <a:lvl3pPr algn="l" rtl="0" fontAlgn="base">
              <a:lnSpc>
                <a:spcPct val="85000"/>
              </a:lnSpc>
              <a:spcBef>
                <a:spcPct val="0"/>
              </a:spcBef>
              <a:spcAft>
                <a:spcPct val="0"/>
              </a:spcAft>
              <a:defRPr sz="2800">
                <a:solidFill>
                  <a:schemeClr val="bg1"/>
                </a:solidFill>
                <a:latin typeface="Verdana" pitchFamily="34" charset="0"/>
              </a:defRPr>
            </a:lvl3pPr>
            <a:lvl4pPr algn="l" rtl="0" fontAlgn="base">
              <a:lnSpc>
                <a:spcPct val="85000"/>
              </a:lnSpc>
              <a:spcBef>
                <a:spcPct val="0"/>
              </a:spcBef>
              <a:spcAft>
                <a:spcPct val="0"/>
              </a:spcAft>
              <a:defRPr sz="2800">
                <a:solidFill>
                  <a:schemeClr val="bg1"/>
                </a:solidFill>
                <a:latin typeface="Verdana" pitchFamily="34" charset="0"/>
              </a:defRPr>
            </a:lvl4pPr>
            <a:lvl5pPr algn="l" rtl="0" fontAlgn="base">
              <a:lnSpc>
                <a:spcPct val="85000"/>
              </a:lnSpc>
              <a:spcBef>
                <a:spcPct val="0"/>
              </a:spcBef>
              <a:spcAft>
                <a:spcPct val="0"/>
              </a:spcAft>
              <a:defRPr sz="2800">
                <a:solidFill>
                  <a:schemeClr val="bg1"/>
                </a:solidFill>
                <a:latin typeface="Verdana" pitchFamily="34" charset="0"/>
              </a:defRPr>
            </a:lvl5pPr>
            <a:lvl6pPr marL="457200" algn="l" rtl="0" fontAlgn="base">
              <a:lnSpc>
                <a:spcPct val="85000"/>
              </a:lnSpc>
              <a:spcBef>
                <a:spcPct val="0"/>
              </a:spcBef>
              <a:spcAft>
                <a:spcPct val="0"/>
              </a:spcAft>
              <a:defRPr sz="2800">
                <a:solidFill>
                  <a:schemeClr val="bg1"/>
                </a:solidFill>
                <a:latin typeface="Verdana" pitchFamily="34" charset="0"/>
              </a:defRPr>
            </a:lvl6pPr>
            <a:lvl7pPr marL="914400" algn="l" rtl="0" fontAlgn="base">
              <a:lnSpc>
                <a:spcPct val="85000"/>
              </a:lnSpc>
              <a:spcBef>
                <a:spcPct val="0"/>
              </a:spcBef>
              <a:spcAft>
                <a:spcPct val="0"/>
              </a:spcAft>
              <a:defRPr sz="2800">
                <a:solidFill>
                  <a:schemeClr val="bg1"/>
                </a:solidFill>
                <a:latin typeface="Verdana" pitchFamily="34" charset="0"/>
              </a:defRPr>
            </a:lvl7pPr>
            <a:lvl8pPr marL="1371600" algn="l" rtl="0" fontAlgn="base">
              <a:lnSpc>
                <a:spcPct val="85000"/>
              </a:lnSpc>
              <a:spcBef>
                <a:spcPct val="0"/>
              </a:spcBef>
              <a:spcAft>
                <a:spcPct val="0"/>
              </a:spcAft>
              <a:defRPr sz="2800">
                <a:solidFill>
                  <a:schemeClr val="bg1"/>
                </a:solidFill>
                <a:latin typeface="Verdana" pitchFamily="34" charset="0"/>
              </a:defRPr>
            </a:lvl8pPr>
            <a:lvl9pPr marL="1828800" algn="l" rtl="0" fontAlgn="base">
              <a:lnSpc>
                <a:spcPct val="85000"/>
              </a:lnSpc>
              <a:spcBef>
                <a:spcPct val="0"/>
              </a:spcBef>
              <a:spcAft>
                <a:spcPct val="0"/>
              </a:spcAft>
              <a:defRPr sz="2800">
                <a:solidFill>
                  <a:schemeClr val="bg1"/>
                </a:solidFill>
                <a:latin typeface="Verdana" pitchFamily="34" charset="0"/>
              </a:defRPr>
            </a:lvl9pPr>
          </a:lstStyle>
          <a:p>
            <a:pPr marL="342900" indent="-342900">
              <a:buClr>
                <a:schemeClr val="accent1"/>
              </a:buClr>
              <a:buFont typeface="Wingdings" panose="05000000000000000000" pitchFamily="2" charset="2"/>
              <a:buChar char="§"/>
            </a:pPr>
            <a:r>
              <a:rPr lang="de-DE" sz="2400" kern="0" dirty="0" smtClean="0">
                <a:hlinkClick r:id="rId3"/>
              </a:rPr>
              <a:t>Programmable Web </a:t>
            </a:r>
            <a:r>
              <a:rPr lang="de-DE" sz="2400" kern="0" dirty="0" smtClean="0"/>
              <a:t>provides information about available mashaups and API ecosystems</a:t>
            </a:r>
          </a:p>
          <a:p>
            <a:pPr marL="342900" indent="-342900">
              <a:buClr>
                <a:schemeClr val="accent1"/>
              </a:buClr>
              <a:buFont typeface="Wingdings" panose="05000000000000000000" pitchFamily="2" charset="2"/>
              <a:buChar char="§"/>
            </a:pPr>
            <a:endParaRPr lang="de-DE" sz="2400" kern="0" dirty="0" smtClean="0"/>
          </a:p>
          <a:p>
            <a:pPr marL="342900" indent="-342900">
              <a:buClr>
                <a:schemeClr val="accent1"/>
              </a:buClr>
              <a:buFont typeface="Wingdings" panose="05000000000000000000" pitchFamily="2" charset="2"/>
              <a:buChar char="§"/>
            </a:pPr>
            <a:r>
              <a:rPr lang="de-DE" sz="2400" kern="0" dirty="0" smtClean="0">
                <a:hlinkClick r:id="rId4"/>
              </a:rPr>
              <a:t>LinkedIn</a:t>
            </a:r>
            <a:r>
              <a:rPr lang="de-DE" sz="2400" kern="0" dirty="0" smtClean="0"/>
              <a:t> has a phyton API and some tools to do automatic analysis (e.g. </a:t>
            </a:r>
            <a:r>
              <a:rPr lang="de-DE" sz="2400" kern="0" dirty="0" smtClean="0">
                <a:hlinkClick r:id="rId5"/>
              </a:rPr>
              <a:t>Socilab</a:t>
            </a:r>
            <a:r>
              <a:rPr lang="de-DE" sz="2400" kern="0" dirty="0" smtClean="0"/>
              <a:t>)</a:t>
            </a:r>
          </a:p>
        </p:txBody>
      </p:sp>
    </p:spTree>
    <p:extLst>
      <p:ext uri="{BB962C8B-B14F-4D97-AF65-F5344CB8AC3E}">
        <p14:creationId xmlns:p14="http://schemas.microsoft.com/office/powerpoint/2010/main" val="1754279780"/>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a:t>Getting and handling data</a:t>
            </a:r>
          </a:p>
          <a:p>
            <a:pPr marL="400050" indent="-400050">
              <a:lnSpc>
                <a:spcPct val="90000"/>
              </a:lnSpc>
              <a:buFont typeface="Webdings" pitchFamily="18" charset="2"/>
              <a:buAutoNum type="arabicPeriod"/>
            </a:pPr>
            <a:r>
              <a:rPr lang="de-DE" b="1" dirty="0">
                <a:solidFill>
                  <a:srgbClr val="82B000"/>
                </a:solidFill>
              </a:rPr>
              <a:t>Extended concepts</a:t>
            </a:r>
          </a:p>
          <a:p>
            <a:pPr marL="400050" indent="-400050">
              <a:lnSpc>
                <a:spcPct val="90000"/>
              </a:lnSpc>
              <a:buFont typeface="Webdings" pitchFamily="18" charset="2"/>
              <a:buAutoNum type="arabicPeriod"/>
            </a:pPr>
            <a:r>
              <a:rPr lang="de-DE" dirty="0" smtClean="0"/>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73</a:t>
            </a:fld>
            <a:endParaRPr lang="en-GB" dirty="0"/>
          </a:p>
        </p:txBody>
      </p:sp>
    </p:spTree>
    <p:extLst>
      <p:ext uri="{BB962C8B-B14F-4D97-AF65-F5344CB8AC3E}">
        <p14:creationId xmlns:p14="http://schemas.microsoft.com/office/powerpoint/2010/main" val="18235861"/>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Designing a network study: Motivation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74</a:t>
            </a:fld>
            <a:endParaRPr lang="en-GB" dirty="0"/>
          </a:p>
        </p:txBody>
      </p:sp>
      <p:pic>
        <p:nvPicPr>
          <p:cNvPr id="12" name="Grafik 62"/>
          <p:cNvPicPr>
            <a:picLocks noChangeAspect="1"/>
          </p:cNvPicPr>
          <p:nvPr/>
        </p:nvPicPr>
        <p:blipFill>
          <a:blip r:embed="rId3"/>
          <a:stretch>
            <a:fillRect/>
          </a:stretch>
        </p:blipFill>
        <p:spPr>
          <a:xfrm rot="3600000">
            <a:off x="5049186" y="2264369"/>
            <a:ext cx="3204975" cy="4449066"/>
          </a:xfrm>
          <a:prstGeom prst="rect">
            <a:avLst/>
          </a:prstGeom>
        </p:spPr>
      </p:pic>
      <p:pic>
        <p:nvPicPr>
          <p:cNvPr id="13" name="Grafik 55"/>
          <p:cNvPicPr>
            <a:picLocks noChangeAspect="1"/>
          </p:cNvPicPr>
          <p:nvPr/>
        </p:nvPicPr>
        <p:blipFill rotWithShape="1">
          <a:blip r:embed="rId4">
            <a:grayscl/>
          </a:blip>
          <a:srcRect b="50425"/>
          <a:stretch/>
        </p:blipFill>
        <p:spPr>
          <a:xfrm>
            <a:off x="395288" y="1412776"/>
            <a:ext cx="4278406" cy="3416648"/>
          </a:xfrm>
          <a:prstGeom prst="rect">
            <a:avLst/>
          </a:prstGeom>
        </p:spPr>
      </p:pic>
      <p:sp>
        <p:nvSpPr>
          <p:cNvPr id="14" name="TextBox 13"/>
          <p:cNvSpPr txBox="1"/>
          <p:nvPr/>
        </p:nvSpPr>
        <p:spPr>
          <a:xfrm>
            <a:off x="6085670" y="1969095"/>
            <a:ext cx="1795300" cy="307777"/>
          </a:xfrm>
          <a:prstGeom prst="rect">
            <a:avLst/>
          </a:prstGeom>
          <a:noFill/>
        </p:spPr>
        <p:txBody>
          <a:bodyPr wrap="none" lIns="0" tIns="0" rIns="0" bIns="0" rtlCol="0">
            <a:spAutoFit/>
          </a:bodyPr>
          <a:lstStyle/>
          <a:p>
            <a:pPr fontAlgn="auto">
              <a:spcBef>
                <a:spcPts val="0"/>
              </a:spcBef>
              <a:spcAft>
                <a:spcPts val="0"/>
              </a:spcAft>
            </a:pPr>
            <a:r>
              <a:rPr lang="en-US" b="1" dirty="0" smtClean="0">
                <a:solidFill>
                  <a:srgbClr val="002776"/>
                </a:solidFill>
                <a:latin typeface="+mn-lt"/>
              </a:rPr>
              <a:t>“IT Architecture”</a:t>
            </a:r>
          </a:p>
        </p:txBody>
      </p:sp>
      <p:sp>
        <p:nvSpPr>
          <p:cNvPr id="15" name="TextBox 14"/>
          <p:cNvSpPr txBox="1"/>
          <p:nvPr/>
        </p:nvSpPr>
        <p:spPr>
          <a:xfrm>
            <a:off x="755576" y="1124744"/>
            <a:ext cx="3141694" cy="307777"/>
          </a:xfrm>
          <a:prstGeom prst="rect">
            <a:avLst/>
          </a:prstGeom>
          <a:noFill/>
        </p:spPr>
        <p:txBody>
          <a:bodyPr wrap="none" lIns="0" tIns="0" rIns="0" bIns="0" rtlCol="0">
            <a:spAutoFit/>
          </a:bodyPr>
          <a:lstStyle/>
          <a:p>
            <a:pPr fontAlgn="auto">
              <a:spcBef>
                <a:spcPts val="0"/>
              </a:spcBef>
              <a:spcAft>
                <a:spcPts val="0"/>
              </a:spcAft>
            </a:pPr>
            <a:r>
              <a:rPr lang="en-US" b="1" dirty="0" smtClean="0">
                <a:solidFill>
                  <a:srgbClr val="002776"/>
                </a:solidFill>
                <a:latin typeface="+mn-lt"/>
              </a:rPr>
              <a:t>“Organizational Architecture”</a:t>
            </a:r>
          </a:p>
        </p:txBody>
      </p:sp>
      <p:sp>
        <p:nvSpPr>
          <p:cNvPr id="16" name="Circular Arrow 15"/>
          <p:cNvSpPr/>
          <p:nvPr/>
        </p:nvSpPr>
        <p:spPr>
          <a:xfrm rot="2700000">
            <a:off x="2988058" y="2590371"/>
            <a:ext cx="2782611" cy="2782611"/>
          </a:xfrm>
          <a:prstGeom prst="circularArrow">
            <a:avLst>
              <a:gd name="adj1" fmla="val 9483"/>
              <a:gd name="adj2" fmla="val 685014"/>
              <a:gd name="adj3" fmla="val 7850487"/>
              <a:gd name="adj4" fmla="val 2264498"/>
              <a:gd name="adj5" fmla="val 11064"/>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p:spPr>
      </p:sp>
      <p:sp>
        <p:nvSpPr>
          <p:cNvPr id="17" name="Circular Arrow 16"/>
          <p:cNvSpPr/>
          <p:nvPr/>
        </p:nvSpPr>
        <p:spPr>
          <a:xfrm rot="2700000">
            <a:off x="3132074" y="2374347"/>
            <a:ext cx="2782611" cy="2782611"/>
          </a:xfrm>
          <a:prstGeom prst="circularArrow">
            <a:avLst>
              <a:gd name="adj1" fmla="val 9483"/>
              <a:gd name="adj2" fmla="val 685014"/>
              <a:gd name="adj3" fmla="val 18650487"/>
              <a:gd name="adj4" fmla="val 13064498"/>
              <a:gd name="adj5" fmla="val 11064"/>
            </a:avLst>
          </a:prstGeom>
          <a:solidFill>
            <a:srgbClr val="002776">
              <a:hueOff val="0"/>
              <a:satOff val="0"/>
              <a:lumOff val="0"/>
              <a:alphaOff val="0"/>
            </a:srgbClr>
          </a:solidFill>
          <a:ln w="25400" cap="flat" cmpd="sng" algn="ctr">
            <a:solidFill>
              <a:srgbClr val="FFFFFF">
                <a:hueOff val="0"/>
                <a:satOff val="0"/>
                <a:lumOff val="0"/>
                <a:alphaOff val="0"/>
              </a:srgbClr>
            </a:solidFill>
            <a:prstDash val="solid"/>
          </a:ln>
          <a:effectLst/>
        </p:spPr>
      </p:sp>
      <p:sp>
        <p:nvSpPr>
          <p:cNvPr id="18" name="TextBox 17"/>
          <p:cNvSpPr txBox="1"/>
          <p:nvPr/>
        </p:nvSpPr>
        <p:spPr>
          <a:xfrm>
            <a:off x="4337161" y="3461519"/>
            <a:ext cx="312586" cy="615553"/>
          </a:xfrm>
          <a:prstGeom prst="rect">
            <a:avLst/>
          </a:prstGeom>
          <a:noFill/>
        </p:spPr>
        <p:txBody>
          <a:bodyPr wrap="none" lIns="0" tIns="0" rIns="0" bIns="0" rtlCol="0">
            <a:spAutoFit/>
          </a:bodyPr>
          <a:lstStyle/>
          <a:p>
            <a:pPr algn="ctr" fontAlgn="auto">
              <a:spcBef>
                <a:spcPts val="0"/>
              </a:spcBef>
              <a:spcAft>
                <a:spcPts val="0"/>
              </a:spcAft>
            </a:pPr>
            <a:r>
              <a:rPr lang="en-US" sz="4000" b="1" dirty="0" smtClean="0">
                <a:solidFill>
                  <a:srgbClr val="002776"/>
                </a:solidFill>
                <a:latin typeface="Arial"/>
              </a:rPr>
              <a:t>?</a:t>
            </a:r>
          </a:p>
        </p:txBody>
      </p:sp>
    </p:spTree>
    <p:extLst>
      <p:ext uri="{BB962C8B-B14F-4D97-AF65-F5344CB8AC3E}">
        <p14:creationId xmlns:p14="http://schemas.microsoft.com/office/powerpoint/2010/main" val="3866924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en-US" dirty="0"/>
              <a:t>Dependent Variable: Application Governance</a:t>
            </a:r>
            <a:br>
              <a:rPr lang="en-US" dirty="0"/>
            </a:br>
            <a:r>
              <a:rPr lang="en-US" dirty="0"/>
              <a:t>(Horizontal Allocation of Decision Rights)</a:t>
            </a:r>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75</a:t>
            </a:fld>
            <a:endParaRPr lang="en-GB" dirty="0"/>
          </a:p>
        </p:txBody>
      </p:sp>
      <p:grpSp>
        <p:nvGrpSpPr>
          <p:cNvPr id="25" name="Group 24"/>
          <p:cNvGrpSpPr/>
          <p:nvPr/>
        </p:nvGrpSpPr>
        <p:grpSpPr>
          <a:xfrm>
            <a:off x="395288" y="1844824"/>
            <a:ext cx="8349529" cy="3554561"/>
            <a:chOff x="397235" y="1123950"/>
            <a:chExt cx="8349529" cy="5140325"/>
          </a:xfrm>
        </p:grpSpPr>
        <p:sp>
          <p:nvSpPr>
            <p:cNvPr id="26" name="Freeform 25"/>
            <p:cNvSpPr/>
            <p:nvPr/>
          </p:nvSpPr>
          <p:spPr>
            <a:xfrm>
              <a:off x="397235" y="1123950"/>
              <a:ext cx="204144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50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a:ea typeface="+mn-ea"/>
                  <a:cs typeface="+mn-cs"/>
                </a:rPr>
                <a:t>1. IT-owned applications (n=30)</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within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endPar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endParaRPr>
            </a:p>
          </p:txBody>
        </p:sp>
        <p:sp>
          <p:nvSpPr>
            <p:cNvPr id="27" name="Freeform 26"/>
            <p:cNvSpPr/>
            <p:nvPr/>
          </p:nvSpPr>
          <p:spPr>
            <a:xfrm>
              <a:off x="2499928" y="1123950"/>
              <a:ext cx="207401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75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110" normalizeH="0" baseline="0" noProof="0" dirty="0" smtClean="0">
                  <a:ln>
                    <a:noFill/>
                  </a:ln>
                  <a:solidFill>
                    <a:srgbClr val="FFFFFF"/>
                  </a:solidFill>
                  <a:effectLst/>
                  <a:uLnTx/>
                  <a:uFillTx/>
                  <a:latin typeface="Arial"/>
                  <a:ea typeface="+mn-ea"/>
                  <a:cs typeface="+mn-cs"/>
                  <a:sym typeface="Wingdings" panose="05000000000000000000" pitchFamily="2" charset="2"/>
                </a:rPr>
                <a:t>2. Business-owned </a:t>
              </a: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applications (n=96)</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a BU-IT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within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endPar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endParaRPr>
            </a:p>
          </p:txBody>
        </p:sp>
        <p:sp>
          <p:nvSpPr>
            <p:cNvPr id="28" name="Freeform 27"/>
            <p:cNvSpPr/>
            <p:nvPr/>
          </p:nvSpPr>
          <p:spPr>
            <a:xfrm>
              <a:off x="4602622" y="1123950"/>
              <a:ext cx="204144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60000"/>
                <a:lumOff val="40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3. End user-owned applications (n</a:t>
              </a:r>
              <a:r>
                <a:rPr kumimoji="0" lang="en-US" sz="1800" b="0" i="1"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a:t>
              </a: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73)</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a business unit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 central IT</a:t>
              </a:r>
            </a:p>
            <a:p>
              <a:pPr marL="114300" marR="0" lvl="1" indent="-114300" defTabSz="533400" eaLnBrk="1" fontAlgn="auto" latinLnBrk="0" hangingPunct="1">
                <a:lnSpc>
                  <a:spcPct val="90000"/>
                </a:lnSpc>
                <a:spcBef>
                  <a:spcPts val="0"/>
                </a:spcBef>
                <a:spcAft>
                  <a:spcPct val="15000"/>
                </a:spcAft>
                <a:buClrTx/>
                <a:buSzTx/>
                <a:buFontTx/>
                <a:buChar char="••"/>
                <a:tabLst/>
                <a:defRPr/>
              </a:pPr>
              <a:endPar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endParaRPr>
            </a:p>
          </p:txBody>
        </p:sp>
        <p:sp>
          <p:nvSpPr>
            <p:cNvPr id="29" name="Freeform 28"/>
            <p:cNvSpPr/>
            <p:nvPr/>
          </p:nvSpPr>
          <p:spPr>
            <a:xfrm>
              <a:off x="6705315" y="1123950"/>
              <a:ext cx="2041449" cy="5140325"/>
            </a:xfrm>
            <a:custGeom>
              <a:avLst/>
              <a:gdLst>
                <a:gd name="connsiteX0" fmla="*/ 0 w 2041449"/>
                <a:gd name="connsiteY0" fmla="*/ 204145 h 5140325"/>
                <a:gd name="connsiteX1" fmla="*/ 204145 w 2041449"/>
                <a:gd name="connsiteY1" fmla="*/ 0 h 5140325"/>
                <a:gd name="connsiteX2" fmla="*/ 1837304 w 2041449"/>
                <a:gd name="connsiteY2" fmla="*/ 0 h 5140325"/>
                <a:gd name="connsiteX3" fmla="*/ 2041449 w 2041449"/>
                <a:gd name="connsiteY3" fmla="*/ 204145 h 5140325"/>
                <a:gd name="connsiteX4" fmla="*/ 2041449 w 2041449"/>
                <a:gd name="connsiteY4" fmla="*/ 4936180 h 5140325"/>
                <a:gd name="connsiteX5" fmla="*/ 1837304 w 2041449"/>
                <a:gd name="connsiteY5" fmla="*/ 5140325 h 5140325"/>
                <a:gd name="connsiteX6" fmla="*/ 204145 w 2041449"/>
                <a:gd name="connsiteY6" fmla="*/ 5140325 h 5140325"/>
                <a:gd name="connsiteX7" fmla="*/ 0 w 2041449"/>
                <a:gd name="connsiteY7" fmla="*/ 4936180 h 5140325"/>
                <a:gd name="connsiteX8" fmla="*/ 0 w 2041449"/>
                <a:gd name="connsiteY8" fmla="*/ 20414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49" h="5140325">
                  <a:moveTo>
                    <a:pt x="0" y="204145"/>
                  </a:moveTo>
                  <a:cubicBezTo>
                    <a:pt x="0" y="91399"/>
                    <a:pt x="91399" y="0"/>
                    <a:pt x="204145" y="0"/>
                  </a:cubicBezTo>
                  <a:lnTo>
                    <a:pt x="1837304" y="0"/>
                  </a:lnTo>
                  <a:cubicBezTo>
                    <a:pt x="1950050" y="0"/>
                    <a:pt x="2041449" y="91399"/>
                    <a:pt x="2041449" y="204145"/>
                  </a:cubicBezTo>
                  <a:lnTo>
                    <a:pt x="2041449" y="4936180"/>
                  </a:lnTo>
                  <a:cubicBezTo>
                    <a:pt x="2041449" y="5048926"/>
                    <a:pt x="1950050" y="5140325"/>
                    <a:pt x="1837304" y="5140325"/>
                  </a:cubicBezTo>
                  <a:lnTo>
                    <a:pt x="204145" y="5140325"/>
                  </a:lnTo>
                  <a:cubicBezTo>
                    <a:pt x="91399" y="5140325"/>
                    <a:pt x="0" y="5048926"/>
                    <a:pt x="0" y="4936180"/>
                  </a:cubicBezTo>
                  <a:lnTo>
                    <a:pt x="0" y="204145"/>
                  </a:lnTo>
                  <a:close/>
                </a:path>
              </a:pathLst>
            </a:custGeom>
            <a:solidFill>
              <a:srgbClr val="002776">
                <a:lumMod val="40000"/>
                <a:lumOff val="60000"/>
              </a:srgbClr>
            </a:solidFill>
            <a:ln w="25400" cap="flat" cmpd="sng" algn="ctr">
              <a:solidFill>
                <a:srgbClr val="FFFFFF">
                  <a:hueOff val="0"/>
                  <a:satOff val="0"/>
                  <a:lumOff val="0"/>
                  <a:alphaOff val="0"/>
                </a:srgbClr>
              </a:solidFill>
              <a:prstDash val="solid"/>
            </a:ln>
            <a:effectLst/>
          </p:spPr>
          <p:txBody>
            <a:bodyPr spcFirstLastPara="0" vert="horz" wrap="square" lIns="113792" tIns="182880" rIns="113792" bIns="1141857" numCol="1" spcCol="1270" anchor="t" anchorCtr="1">
              <a:noAutofit/>
            </a:bodyPr>
            <a:lstStyle/>
            <a:p>
              <a:pPr marL="0" marR="0" lvl="0" indent="0" defTabSz="71120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4. End user-managed applications (n=26)</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Planning decisions with a business unit</a:t>
              </a:r>
            </a:p>
            <a:p>
              <a:pPr marL="114300" marR="0" lvl="1" indent="-114300" defTabSz="533400" eaLnBrk="1" fontAlgn="auto" latinLnBrk="0" hangingPunct="1">
                <a:lnSpc>
                  <a:spcPct val="90000"/>
                </a:lnSpc>
                <a:spcBef>
                  <a:spcPts val="0"/>
                </a:spcBef>
                <a:spcAft>
                  <a:spcPct val="15000"/>
                </a:spcAft>
                <a:buClrTx/>
                <a:buSzTx/>
                <a:buFontTx/>
                <a:buChar char="••"/>
                <a:tabLst/>
                <a:defRPr/>
              </a:pPr>
              <a:r>
                <a:rPr kumimoji="0" lang="en-US" sz="1400" b="0" i="0" u="none" strike="noStrike" kern="0" cap="none" spc="0" normalizeH="0" baseline="0" noProof="0" dirty="0" smtClean="0">
                  <a:ln>
                    <a:noFill/>
                  </a:ln>
                  <a:solidFill>
                    <a:srgbClr val="FFFFFF"/>
                  </a:solidFill>
                  <a:effectLst/>
                  <a:uLnTx/>
                  <a:uFillTx/>
                  <a:latin typeface="Arial"/>
                  <a:ea typeface="+mn-ea"/>
                  <a:cs typeface="+mn-cs"/>
                  <a:sym typeface="Wingdings" panose="05000000000000000000" pitchFamily="2" charset="2"/>
                </a:rPr>
                <a:t>Change coordination responsibility with a business unit</a:t>
              </a:r>
            </a:p>
          </p:txBody>
        </p:sp>
        <p:sp>
          <p:nvSpPr>
            <p:cNvPr id="30" name="Left-Right Arrow 29"/>
            <p:cNvSpPr/>
            <p:nvPr/>
          </p:nvSpPr>
          <p:spPr>
            <a:xfrm>
              <a:off x="729424" y="4664447"/>
              <a:ext cx="7685151" cy="1156584"/>
            </a:xfrm>
            <a:prstGeom prst="leftRightArrow">
              <a:avLst/>
            </a:prstGeom>
            <a:solidFill>
              <a:srgbClr val="002776">
                <a:tint val="60000"/>
                <a:hueOff val="0"/>
                <a:satOff val="0"/>
                <a:lumOff val="0"/>
                <a:alphaOff val="0"/>
              </a:srgbClr>
            </a:solidFill>
            <a:ln w="25400" cap="flat" cmpd="sng" algn="ctr">
              <a:solidFill>
                <a:srgbClr val="FFFFFF">
                  <a:hueOff val="0"/>
                  <a:satOff val="0"/>
                  <a:lumOff val="0"/>
                  <a:alphaOff val="0"/>
                </a:srgbClr>
              </a:solidFill>
              <a:prstDash val="solid"/>
            </a:ln>
            <a:effectLst/>
          </p:spPr>
        </p:sp>
      </p:grpSp>
    </p:spTree>
    <p:extLst>
      <p:ext uri="{BB962C8B-B14F-4D97-AF65-F5344CB8AC3E}">
        <p14:creationId xmlns:p14="http://schemas.microsoft.com/office/powerpoint/2010/main" val="74001457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en-US" dirty="0"/>
              <a:t>Dependent Variable: Application Governance</a:t>
            </a:r>
            <a:br>
              <a:rPr lang="en-US" dirty="0"/>
            </a:br>
            <a:r>
              <a:rPr lang="en-US" dirty="0"/>
              <a:t>(Horizontal Allocation of Decision Rights)</a:t>
            </a:r>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76</a:t>
            </a:fld>
            <a:endParaRPr lang="en-GB" dirty="0"/>
          </a:p>
        </p:txBody>
      </p:sp>
      <p:graphicFrame>
        <p:nvGraphicFramePr>
          <p:cNvPr id="11" name="Content Placeholder 4"/>
          <p:cNvGraphicFramePr>
            <a:graphicFrameLocks/>
          </p:cNvGraphicFramePr>
          <p:nvPr>
            <p:extLst>
              <p:ext uri="{D42A27DB-BD31-4B8C-83A1-F6EECF244321}">
                <p14:modId xmlns:p14="http://schemas.microsoft.com/office/powerpoint/2010/main" val="3256310521"/>
              </p:ext>
            </p:extLst>
          </p:nvPr>
        </p:nvGraphicFramePr>
        <p:xfrm>
          <a:off x="395288" y="1123950"/>
          <a:ext cx="8353425" cy="5140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414704325"/>
              </p:ext>
            </p:extLst>
          </p:nvPr>
        </p:nvGraphicFramePr>
        <p:xfrm>
          <a:off x="7053944" y="764704"/>
          <a:ext cx="1597832" cy="5616624"/>
        </p:xfrm>
        <a:graphic>
          <a:graphicData uri="http://schemas.openxmlformats.org/drawingml/2006/table">
            <a:tbl>
              <a:tblPr firstRow="1" bandRow="1"/>
              <a:tblGrid>
                <a:gridCol w="798916">
                  <a:extLst>
                    <a:ext uri="{9D8B030D-6E8A-4147-A177-3AD203B41FA5}">
                      <a16:colId xmlns:a16="http://schemas.microsoft.com/office/drawing/2014/main" val="20000"/>
                    </a:ext>
                  </a:extLst>
                </a:gridCol>
                <a:gridCol w="798916">
                  <a:extLst>
                    <a:ext uri="{9D8B030D-6E8A-4147-A177-3AD203B41FA5}">
                      <a16:colId xmlns:a16="http://schemas.microsoft.com/office/drawing/2014/main" val="20001"/>
                    </a:ext>
                  </a:extLst>
                </a:gridCol>
              </a:tblGrid>
              <a:tr h="4551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de-DE" dirty="0" smtClean="0"/>
                        <a:t>Est.</a:t>
                      </a:r>
                      <a:endParaRPr lang="en-US" dirty="0"/>
                    </a:p>
                  </a:txBody>
                  <a:tcP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de-DE" dirty="0" err="1" smtClean="0"/>
                        <a:t>Sig</a:t>
                      </a:r>
                      <a:r>
                        <a:rPr lang="de-DE" dirty="0" smtClean="0"/>
                        <a:t>.</a:t>
                      </a:r>
                      <a:endParaRPr lang="en-US" dirty="0"/>
                    </a:p>
                  </a:txBody>
                  <a:tcP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b="1" dirty="0" smtClean="0"/>
                        <a:t>-.325</a:t>
                      </a:r>
                      <a:endParaRPr lang="en-US" b="1" dirty="0"/>
                    </a:p>
                  </a:txBody>
                  <a:tcPr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.002</a:t>
                      </a:r>
                      <a:endParaRPr lang="en-US" dirty="0"/>
                    </a:p>
                  </a:txBody>
                  <a:tcPr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-.189</a:t>
                      </a:r>
                      <a:endParaRPr lang="en-US" dirty="0"/>
                    </a:p>
                  </a:txBody>
                  <a:tcPr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.179</a:t>
                      </a:r>
                      <a:endParaRPr lang="en-US" dirty="0"/>
                    </a:p>
                  </a:txBody>
                  <a:tcPr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b="1" dirty="0" smtClean="0"/>
                        <a:t>-.098</a:t>
                      </a:r>
                      <a:endParaRPr lang="en-US" b="1" dirty="0"/>
                    </a:p>
                  </a:txBody>
                  <a:tcPr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.001</a:t>
                      </a:r>
                      <a:endParaRPr lang="en-US" dirty="0"/>
                    </a:p>
                  </a:txBody>
                  <a:tcPr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9036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b="1" dirty="0" smtClean="0"/>
                        <a:t>1.023</a:t>
                      </a:r>
                      <a:endParaRPr lang="en-US" b="1" dirty="0"/>
                    </a:p>
                  </a:txBody>
                  <a:tcPr anchor="ctr">
                    <a:lnL>
                      <a:noFill/>
                    </a:lnL>
                    <a:lnR w="12700" cap="flat" cmpd="sng" algn="ctr">
                      <a:solidFill>
                        <a:srgbClr val="000000"/>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de-DE" dirty="0" smtClean="0"/>
                        <a:t>.000</a:t>
                      </a:r>
                      <a:endParaRPr lang="en-US" dirty="0"/>
                    </a:p>
                  </a:txBody>
                  <a:tcPr anchor="ctr">
                    <a:lnL w="12700" cap="flat" cmpd="sng" algn="ctr">
                      <a:solidFill>
                        <a:srgbClr val="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874350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buFont typeface="Arial" panose="020B0604020202020204" pitchFamily="34" charset="0"/>
              <a:buChar char="•"/>
            </a:pPr>
            <a:r>
              <a:rPr lang="en-US" sz="2800" dirty="0"/>
              <a:t>Evidence for an application-level complementarity between „organizational architecture“ and “IT architecture” </a:t>
            </a:r>
          </a:p>
          <a:p>
            <a:pPr>
              <a:buFont typeface="Arial" panose="020B0604020202020204" pitchFamily="34" charset="0"/>
              <a:buChar char="•"/>
            </a:pPr>
            <a:endParaRPr lang="en-US" sz="2800" dirty="0"/>
          </a:p>
          <a:p>
            <a:pPr>
              <a:buFont typeface="Arial" panose="020B0604020202020204" pitchFamily="34" charset="0"/>
              <a:buChar char="•"/>
            </a:pPr>
            <a:r>
              <a:rPr lang="en-US" sz="2800" dirty="0"/>
              <a:t>Linking two formerly separated strands of literature </a:t>
            </a:r>
          </a:p>
          <a:p>
            <a:pPr marL="690563" lvl="1" indent="-342900">
              <a:buFont typeface="Arial" panose="020B0604020202020204" pitchFamily="34" charset="0"/>
              <a:buChar char="−"/>
            </a:pPr>
            <a:r>
              <a:rPr lang="en-US" sz="2800" dirty="0"/>
              <a:t>IT Governance (traditionally on „monolithic“ org-level)</a:t>
            </a:r>
          </a:p>
          <a:p>
            <a:pPr marL="690563" lvl="1" indent="-342900">
              <a:buFont typeface="Arial" panose="020B0604020202020204" pitchFamily="34" charset="0"/>
              <a:buChar char="−"/>
            </a:pPr>
            <a:r>
              <a:rPr lang="en-US" sz="2800" dirty="0"/>
              <a:t>IT Architecture (young stream of quantitative network views)</a:t>
            </a:r>
          </a:p>
          <a:p>
            <a:pPr>
              <a:buFont typeface="Arial" panose="020B0604020202020204" pitchFamily="34" charset="0"/>
              <a:buChar char="•"/>
            </a:pPr>
            <a:endParaRPr lang="en-US" sz="2800" dirty="0"/>
          </a:p>
          <a:p>
            <a:pPr>
              <a:buFont typeface="Arial" panose="020B0604020202020204" pitchFamily="34" charset="0"/>
              <a:buChar char="•"/>
            </a:pPr>
            <a:r>
              <a:rPr lang="en-US" sz="2800" dirty="0"/>
              <a:t>Practical and theoretical implications: More differentiated, pluralistic view at IT Governance</a:t>
            </a:r>
          </a:p>
          <a:p>
            <a:pPr>
              <a:buFont typeface="Arial" panose="020B0604020202020204" pitchFamily="34" charset="0"/>
              <a:buChar char="•"/>
            </a:pPr>
            <a:endParaRPr lang="en-US" sz="2800" dirty="0"/>
          </a:p>
          <a:p>
            <a:pPr>
              <a:buFont typeface="Arial" panose="020B0604020202020204" pitchFamily="34" charset="0"/>
              <a:buChar char="•"/>
            </a:pPr>
            <a:r>
              <a:rPr lang="en-US" sz="2800" dirty="0"/>
              <a:t>Caveat: Lack of criterion / limited prescriptiveness</a:t>
            </a:r>
          </a:p>
          <a:p>
            <a:pPr marL="342900" lvl="1" indent="-342900">
              <a:buFont typeface="Arial" panose="020B0604020202020204" pitchFamily="34" charset="0"/>
              <a:buChar char="•"/>
            </a:pPr>
            <a:endParaRPr lang="en-US" sz="2800" dirty="0"/>
          </a:p>
          <a:p>
            <a:pPr>
              <a:buFont typeface="Arial" panose="020B0604020202020204" pitchFamily="34" charset="0"/>
              <a:buChar char="•"/>
            </a:pPr>
            <a:r>
              <a:rPr lang="en-US" sz="2800" dirty="0"/>
              <a:t>Next steps</a:t>
            </a:r>
          </a:p>
          <a:p>
            <a:pPr marL="690563" lvl="1" indent="-342900">
              <a:buFont typeface="Arial" panose="020B0604020202020204" pitchFamily="34" charset="0"/>
              <a:buChar char="−"/>
            </a:pPr>
            <a:r>
              <a:rPr lang="en-US" sz="2800" dirty="0"/>
              <a:t>Qualitative analysis of within-case outliers</a:t>
            </a:r>
          </a:p>
          <a:p>
            <a:pPr marL="690563" lvl="1" indent="-342900">
              <a:buFont typeface="Arial" panose="020B0604020202020204" pitchFamily="34" charset="0"/>
              <a:buChar char="−"/>
            </a:pPr>
            <a:r>
              <a:rPr lang="en-US" sz="2800" dirty="0"/>
              <a:t>Exploring reasons for deviating from statistical patterns</a:t>
            </a:r>
          </a:p>
          <a:p>
            <a:endParaRPr lang="de-DE" dirty="0"/>
          </a:p>
        </p:txBody>
      </p:sp>
      <p:sp>
        <p:nvSpPr>
          <p:cNvPr id="2" name="Titel 1"/>
          <p:cNvSpPr>
            <a:spLocks noGrp="1"/>
          </p:cNvSpPr>
          <p:nvPr>
            <p:ph type="title"/>
          </p:nvPr>
        </p:nvSpPr>
        <p:spPr/>
        <p:txBody>
          <a:bodyPr/>
          <a:lstStyle/>
          <a:p>
            <a:r>
              <a:rPr lang="en-US" dirty="0"/>
              <a:t>Conclusions &amp; Next Steps</a:t>
            </a:r>
          </a:p>
        </p:txBody>
      </p:sp>
      <p:sp>
        <p:nvSpPr>
          <p:cNvPr id="7" name="Foliennummernplatzhalter 3"/>
          <p:cNvSpPr>
            <a:spLocks noGrp="1"/>
          </p:cNvSpPr>
          <p:nvPr>
            <p:ph type="sldNum" sz="quarter" idx="4"/>
          </p:nvPr>
        </p:nvSpPr>
        <p:spPr/>
        <p:txBody>
          <a:bodyPr/>
          <a:lstStyle/>
          <a:p>
            <a:fld id="{04D22033-6C4D-468A-ADDD-0A6DD1F33144}" type="slidenum">
              <a:rPr lang="en-GB" smtClean="0"/>
              <a:pPr/>
              <a:t>77</a:t>
            </a:fld>
            <a:endParaRPr lang="en-GB" dirty="0"/>
          </a:p>
        </p:txBody>
      </p:sp>
    </p:spTree>
    <p:extLst>
      <p:ext uri="{BB962C8B-B14F-4D97-AF65-F5344CB8AC3E}">
        <p14:creationId xmlns:p14="http://schemas.microsoft.com/office/powerpoint/2010/main" val="78103762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Chain of Reasoning and Validity Issues in Network Analysis with Digital Trace Data</a:t>
            </a:r>
            <a:endParaRPr lang="en-US" dirty="0"/>
          </a:p>
        </p:txBody>
      </p:sp>
      <p:sp>
        <p:nvSpPr>
          <p:cNvPr id="7" name="Foliennummernplatzhalter 3"/>
          <p:cNvSpPr>
            <a:spLocks noGrp="1"/>
          </p:cNvSpPr>
          <p:nvPr>
            <p:ph type="sldNum" sz="quarter" idx="4"/>
          </p:nvPr>
        </p:nvSpPr>
        <p:spPr/>
        <p:txBody>
          <a:bodyPr/>
          <a:lstStyle/>
          <a:p>
            <a:fld id="{04D22033-6C4D-468A-ADDD-0A6DD1F33144}" type="slidenum">
              <a:rPr lang="en-GB" smtClean="0"/>
              <a:pPr/>
              <a:t>78</a:t>
            </a:fld>
            <a:endParaRPr lang="en-GB" dirty="0"/>
          </a:p>
        </p:txBody>
      </p:sp>
      <p:pic>
        <p:nvPicPr>
          <p:cNvPr id="5" name="Picture 4"/>
          <p:cNvPicPr>
            <a:picLocks noChangeAspect="1"/>
          </p:cNvPicPr>
          <p:nvPr/>
        </p:nvPicPr>
        <p:blipFill>
          <a:blip r:embed="rId3"/>
          <a:stretch>
            <a:fillRect/>
          </a:stretch>
        </p:blipFill>
        <p:spPr>
          <a:xfrm>
            <a:off x="1033333" y="1243316"/>
            <a:ext cx="6933333" cy="4866667"/>
          </a:xfrm>
          <a:prstGeom prst="rect">
            <a:avLst/>
          </a:prstGeom>
        </p:spPr>
      </p:pic>
      <p:sp>
        <p:nvSpPr>
          <p:cNvPr id="8" name="Rectangle 7"/>
          <p:cNvSpPr/>
          <p:nvPr/>
        </p:nvSpPr>
        <p:spPr>
          <a:xfrm>
            <a:off x="6880949" y="6104022"/>
            <a:ext cx="1981200" cy="338554"/>
          </a:xfrm>
          <a:prstGeom prst="rect">
            <a:avLst/>
          </a:prstGeom>
        </p:spPr>
        <p:txBody>
          <a:bodyPr wrap="square">
            <a:spAutoFit/>
          </a:bodyPr>
          <a:lstStyle/>
          <a:p>
            <a:pPr algn="r"/>
            <a:r>
              <a:rPr lang="de-DE" sz="1600" dirty="0" smtClean="0">
                <a:latin typeface="+mj-lt"/>
              </a:rPr>
              <a:t>[</a:t>
            </a:r>
            <a:r>
              <a:rPr lang="de-DE" sz="1600" dirty="0" smtClean="0">
                <a:latin typeface="+mj-lt"/>
                <a:hlinkClick r:id="rId4"/>
              </a:rPr>
              <a:t>Howison et al. 2011</a:t>
            </a:r>
            <a:r>
              <a:rPr lang="de-DE" sz="1600" dirty="0" smtClean="0">
                <a:latin typeface="+mj-lt"/>
              </a:rPr>
              <a:t>]</a:t>
            </a:r>
            <a:endParaRPr lang="de-DE" sz="1600" dirty="0">
              <a:latin typeface="+mj-lt"/>
            </a:endParaRPr>
          </a:p>
        </p:txBody>
      </p:sp>
    </p:spTree>
    <p:extLst>
      <p:ext uri="{BB962C8B-B14F-4D97-AF65-F5344CB8AC3E}">
        <p14:creationId xmlns:p14="http://schemas.microsoft.com/office/powerpoint/2010/main" val="3925985242"/>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Group exercise: What research design has been used in these studies? </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79</a:t>
            </a:fld>
            <a:endParaRPr lang="en-GB" dirty="0"/>
          </a:p>
        </p:txBody>
      </p:sp>
      <p:pic>
        <p:nvPicPr>
          <p:cNvPr id="3" name="Picture 2"/>
          <p:cNvPicPr>
            <a:picLocks noChangeAspect="1"/>
          </p:cNvPicPr>
          <p:nvPr/>
        </p:nvPicPr>
        <p:blipFill>
          <a:blip r:embed="rId3"/>
          <a:stretch>
            <a:fillRect/>
          </a:stretch>
        </p:blipFill>
        <p:spPr>
          <a:xfrm>
            <a:off x="347702" y="2283968"/>
            <a:ext cx="2598697" cy="3413760"/>
          </a:xfrm>
          <a:prstGeom prst="rect">
            <a:avLst/>
          </a:prstGeom>
        </p:spPr>
      </p:pic>
      <p:sp>
        <p:nvSpPr>
          <p:cNvPr id="4" name="TextBox 3"/>
          <p:cNvSpPr txBox="1"/>
          <p:nvPr/>
        </p:nvSpPr>
        <p:spPr>
          <a:xfrm>
            <a:off x="608960" y="1434284"/>
            <a:ext cx="1947969" cy="707886"/>
          </a:xfrm>
          <a:prstGeom prst="rect">
            <a:avLst/>
          </a:prstGeom>
          <a:noFill/>
        </p:spPr>
        <p:txBody>
          <a:bodyPr wrap="none" rtlCol="0">
            <a:spAutoFit/>
          </a:bodyPr>
          <a:lstStyle/>
          <a:p>
            <a:pPr algn="ctr"/>
            <a:r>
              <a:rPr lang="de-DE" dirty="0" smtClean="0">
                <a:latin typeface="+mn-lt"/>
              </a:rPr>
              <a:t>Group 1: </a:t>
            </a:r>
            <a:br>
              <a:rPr lang="de-DE" dirty="0" smtClean="0">
                <a:latin typeface="+mn-lt"/>
              </a:rPr>
            </a:br>
            <a:r>
              <a:rPr lang="de-DE" dirty="0" smtClean="0">
                <a:latin typeface="+mn-lt"/>
              </a:rPr>
              <a:t>Aral et al. (2009)</a:t>
            </a:r>
            <a:endParaRPr lang="de-DE" dirty="0">
              <a:latin typeface="+mn-lt"/>
            </a:endParaRPr>
          </a:p>
        </p:txBody>
      </p:sp>
      <p:pic>
        <p:nvPicPr>
          <p:cNvPr id="5" name="Picture 4"/>
          <p:cNvPicPr>
            <a:picLocks noChangeAspect="1"/>
          </p:cNvPicPr>
          <p:nvPr/>
        </p:nvPicPr>
        <p:blipFill>
          <a:blip r:embed="rId4"/>
          <a:stretch>
            <a:fillRect/>
          </a:stretch>
        </p:blipFill>
        <p:spPr>
          <a:xfrm>
            <a:off x="3359459" y="2283968"/>
            <a:ext cx="2627495" cy="3415743"/>
          </a:xfrm>
          <a:prstGeom prst="rect">
            <a:avLst/>
          </a:prstGeom>
        </p:spPr>
      </p:pic>
      <p:sp>
        <p:nvSpPr>
          <p:cNvPr id="8" name="TextBox 7"/>
          <p:cNvSpPr txBox="1"/>
          <p:nvPr/>
        </p:nvSpPr>
        <p:spPr>
          <a:xfrm>
            <a:off x="2978357" y="1434284"/>
            <a:ext cx="3389711" cy="707886"/>
          </a:xfrm>
          <a:prstGeom prst="rect">
            <a:avLst/>
          </a:prstGeom>
          <a:noFill/>
        </p:spPr>
        <p:txBody>
          <a:bodyPr wrap="none" rtlCol="0">
            <a:spAutoFit/>
          </a:bodyPr>
          <a:lstStyle/>
          <a:p>
            <a:pPr algn="ctr"/>
            <a:r>
              <a:rPr lang="de-DE" dirty="0" smtClean="0">
                <a:latin typeface="+mn-lt"/>
              </a:rPr>
              <a:t>Group 2: </a:t>
            </a:r>
            <a:br>
              <a:rPr lang="de-DE" dirty="0" smtClean="0">
                <a:latin typeface="+mn-lt"/>
              </a:rPr>
            </a:br>
            <a:r>
              <a:rPr lang="de-DE" dirty="0" smtClean="0">
                <a:latin typeface="+mn-lt"/>
              </a:rPr>
              <a:t>Dahlander &amp; Fredriksen (2012)</a:t>
            </a:r>
            <a:endParaRPr lang="de-DE" dirty="0">
              <a:latin typeface="+mn-lt"/>
            </a:endParaRPr>
          </a:p>
        </p:txBody>
      </p:sp>
      <p:pic>
        <p:nvPicPr>
          <p:cNvPr id="6" name="Picture 5"/>
          <p:cNvPicPr>
            <a:picLocks noChangeAspect="1"/>
          </p:cNvPicPr>
          <p:nvPr/>
        </p:nvPicPr>
        <p:blipFill>
          <a:blip r:embed="rId5"/>
          <a:stretch>
            <a:fillRect/>
          </a:stretch>
        </p:blipFill>
        <p:spPr>
          <a:xfrm>
            <a:off x="6368068" y="2283969"/>
            <a:ext cx="2301371" cy="3413760"/>
          </a:xfrm>
          <a:prstGeom prst="rect">
            <a:avLst/>
          </a:prstGeom>
        </p:spPr>
      </p:pic>
      <p:sp>
        <p:nvSpPr>
          <p:cNvPr id="9" name="TextBox 8"/>
          <p:cNvSpPr txBox="1"/>
          <p:nvPr/>
        </p:nvSpPr>
        <p:spPr>
          <a:xfrm>
            <a:off x="6358816" y="1434284"/>
            <a:ext cx="2180662" cy="707886"/>
          </a:xfrm>
          <a:prstGeom prst="rect">
            <a:avLst/>
          </a:prstGeom>
          <a:noFill/>
        </p:spPr>
        <p:txBody>
          <a:bodyPr wrap="none" rtlCol="0">
            <a:spAutoFit/>
          </a:bodyPr>
          <a:lstStyle/>
          <a:p>
            <a:pPr algn="ctr"/>
            <a:r>
              <a:rPr lang="de-DE" dirty="0" smtClean="0">
                <a:latin typeface="+mn-lt"/>
              </a:rPr>
              <a:t>Group 3: </a:t>
            </a:r>
            <a:br>
              <a:rPr lang="de-DE" dirty="0" smtClean="0">
                <a:latin typeface="+mn-lt"/>
              </a:rPr>
            </a:br>
            <a:r>
              <a:rPr lang="de-DE" dirty="0" smtClean="0">
                <a:latin typeface="+mn-lt"/>
              </a:rPr>
              <a:t>Basole et al. (2015)</a:t>
            </a:r>
            <a:endParaRPr lang="de-DE" dirty="0">
              <a:latin typeface="+mn-lt"/>
            </a:endParaRPr>
          </a:p>
        </p:txBody>
      </p:sp>
    </p:spTree>
    <p:extLst>
      <p:ext uri="{BB962C8B-B14F-4D97-AF65-F5344CB8AC3E}">
        <p14:creationId xmlns:p14="http://schemas.microsoft.com/office/powerpoint/2010/main" val="254605864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Definitions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a:t>
            </a:fld>
            <a:endParaRPr lang="en-GB" dirty="0"/>
          </a:p>
        </p:txBody>
      </p:sp>
      <p:sp>
        <p:nvSpPr>
          <p:cNvPr id="8" name="TextBox 7"/>
          <p:cNvSpPr txBox="1"/>
          <p:nvPr/>
        </p:nvSpPr>
        <p:spPr>
          <a:xfrm>
            <a:off x="3987800" y="1295400"/>
            <a:ext cx="5026248" cy="707886"/>
          </a:xfrm>
          <a:prstGeom prst="rect">
            <a:avLst/>
          </a:prstGeom>
          <a:solidFill>
            <a:srgbClr val="82B000"/>
          </a:solidFill>
          <a:ln>
            <a:solidFill>
              <a:schemeClr val="accent1"/>
            </a:solidFill>
          </a:ln>
        </p:spPr>
        <p:txBody>
          <a:bodyPr wrap="none" rtlCol="0">
            <a:spAutoFit/>
          </a:bodyPr>
          <a:lstStyle/>
          <a:p>
            <a:r>
              <a:rPr lang="de-DE" b="1" dirty="0" smtClean="0">
                <a:latin typeface="+mj-lt"/>
              </a:rPr>
              <a:t>Network: </a:t>
            </a:r>
            <a:r>
              <a:rPr lang="de-DE" dirty="0" smtClean="0">
                <a:latin typeface="+mj-lt"/>
              </a:rPr>
              <a:t>a pattern of interconnections among</a:t>
            </a:r>
            <a:br>
              <a:rPr lang="de-DE" dirty="0" smtClean="0">
                <a:latin typeface="+mj-lt"/>
              </a:rPr>
            </a:br>
            <a:r>
              <a:rPr lang="de-DE" dirty="0" smtClean="0">
                <a:latin typeface="+mj-lt"/>
              </a:rPr>
              <a:t>a set of things</a:t>
            </a:r>
            <a:endParaRPr lang="de-DE" dirty="0">
              <a:latin typeface="+mj-lt"/>
            </a:endParaRPr>
          </a:p>
        </p:txBody>
      </p:sp>
      <p:sp>
        <p:nvSpPr>
          <p:cNvPr id="9" name="TextBox 8"/>
          <p:cNvSpPr txBox="1"/>
          <p:nvPr/>
        </p:nvSpPr>
        <p:spPr>
          <a:xfrm>
            <a:off x="3987800" y="2246396"/>
            <a:ext cx="5026248" cy="1015663"/>
          </a:xfrm>
          <a:prstGeom prst="rect">
            <a:avLst/>
          </a:prstGeom>
          <a:solidFill>
            <a:srgbClr val="82B000"/>
          </a:solidFill>
          <a:ln>
            <a:solidFill>
              <a:schemeClr val="accent1"/>
            </a:solidFill>
          </a:ln>
        </p:spPr>
        <p:txBody>
          <a:bodyPr wrap="square" rtlCol="0">
            <a:spAutoFit/>
          </a:bodyPr>
          <a:lstStyle/>
          <a:p>
            <a:r>
              <a:rPr lang="de-DE" b="1" dirty="0" smtClean="0">
                <a:latin typeface="+mj-lt"/>
              </a:rPr>
              <a:t>Social Network: </a:t>
            </a:r>
            <a:r>
              <a:rPr lang="de-DE" dirty="0" smtClean="0">
                <a:latin typeface="+mj-lt"/>
              </a:rPr>
              <a:t>a network where the things are people and the interconnections are social interactions</a:t>
            </a:r>
            <a:endParaRPr lang="de-DE" dirty="0">
              <a:latin typeface="+mj-lt"/>
            </a:endParaRPr>
          </a:p>
        </p:txBody>
      </p:sp>
      <p:sp>
        <p:nvSpPr>
          <p:cNvPr id="10" name="TextBox 9"/>
          <p:cNvSpPr txBox="1"/>
          <p:nvPr/>
        </p:nvSpPr>
        <p:spPr>
          <a:xfrm>
            <a:off x="3987800" y="3505169"/>
            <a:ext cx="5026248" cy="1015663"/>
          </a:xfrm>
          <a:prstGeom prst="rect">
            <a:avLst/>
          </a:prstGeom>
          <a:solidFill>
            <a:srgbClr val="82B000"/>
          </a:solidFill>
          <a:ln>
            <a:solidFill>
              <a:schemeClr val="accent1"/>
            </a:solidFill>
          </a:ln>
        </p:spPr>
        <p:txBody>
          <a:bodyPr wrap="square" rtlCol="0">
            <a:spAutoFit/>
          </a:bodyPr>
          <a:lstStyle/>
          <a:p>
            <a:r>
              <a:rPr lang="de-DE" b="1" dirty="0" smtClean="0">
                <a:latin typeface="+mj-lt"/>
              </a:rPr>
              <a:t>Social Network Analysis (SNA): </a:t>
            </a:r>
            <a:r>
              <a:rPr lang="de-DE" dirty="0" smtClean="0">
                <a:latin typeface="+mj-lt"/>
              </a:rPr>
              <a:t>the application of graph and network theory / network science to investigate social structures.</a:t>
            </a:r>
            <a:endParaRPr lang="de-DE" dirty="0">
              <a:latin typeface="+mj-lt"/>
            </a:endParaRPr>
          </a:p>
        </p:txBody>
      </p:sp>
      <p:sp>
        <p:nvSpPr>
          <p:cNvPr id="11" name="TextBox 10"/>
          <p:cNvSpPr txBox="1"/>
          <p:nvPr/>
        </p:nvSpPr>
        <p:spPr>
          <a:xfrm>
            <a:off x="190500" y="5079969"/>
            <a:ext cx="2032000" cy="1384994"/>
          </a:xfrm>
          <a:prstGeom prst="rect">
            <a:avLst/>
          </a:prstGeom>
          <a:solidFill>
            <a:srgbClr val="82B000"/>
          </a:solidFill>
          <a:ln>
            <a:solidFill>
              <a:schemeClr val="accent1"/>
            </a:solidFill>
          </a:ln>
        </p:spPr>
        <p:txBody>
          <a:bodyPr wrap="square" rtlCol="0">
            <a:noAutofit/>
          </a:bodyPr>
          <a:lstStyle/>
          <a:p>
            <a:r>
              <a:rPr lang="de-DE" sz="1400" b="1" dirty="0" smtClean="0">
                <a:latin typeface="+mj-lt"/>
              </a:rPr>
              <a:t>Graph theory: </a:t>
            </a:r>
            <a:r>
              <a:rPr lang="de-DE" sz="1400" dirty="0" smtClean="0">
                <a:latin typeface="+mj-lt"/>
              </a:rPr>
              <a:t>a branch of mathematics concerned with modeling pairwise interactions among objects</a:t>
            </a:r>
            <a:endParaRPr lang="de-DE" sz="1400" dirty="0">
              <a:latin typeface="+mj-lt"/>
            </a:endParaRPr>
          </a:p>
        </p:txBody>
      </p:sp>
      <p:sp>
        <p:nvSpPr>
          <p:cNvPr id="12" name="TextBox 11"/>
          <p:cNvSpPr txBox="1"/>
          <p:nvPr/>
        </p:nvSpPr>
        <p:spPr>
          <a:xfrm>
            <a:off x="6158912" y="5087830"/>
            <a:ext cx="2855136" cy="1377133"/>
          </a:xfrm>
          <a:prstGeom prst="rect">
            <a:avLst/>
          </a:prstGeom>
          <a:solidFill>
            <a:srgbClr val="82B000"/>
          </a:solidFill>
          <a:ln>
            <a:solidFill>
              <a:schemeClr val="accent1"/>
            </a:solidFill>
          </a:ln>
        </p:spPr>
        <p:txBody>
          <a:bodyPr wrap="square" rtlCol="0">
            <a:noAutofit/>
          </a:bodyPr>
          <a:lstStyle/>
          <a:p>
            <a:r>
              <a:rPr lang="de-DE" sz="1400" b="1" dirty="0" smtClean="0">
                <a:latin typeface="+mj-lt"/>
              </a:rPr>
              <a:t>Network  science: </a:t>
            </a:r>
            <a:r>
              <a:rPr lang="en-US" sz="1400" dirty="0" smtClean="0">
                <a:latin typeface="+mj-lt"/>
              </a:rPr>
              <a:t>The interdisciplinary, empirical, data-driven, quantitative, computational study of network models (view of </a:t>
            </a:r>
            <a:r>
              <a:rPr lang="en-US" sz="1400" dirty="0" err="1" smtClean="0">
                <a:latin typeface="+mj-lt"/>
              </a:rPr>
              <a:t>Laslo</a:t>
            </a:r>
            <a:r>
              <a:rPr lang="en-US" sz="1400" dirty="0" smtClean="0">
                <a:latin typeface="+mj-lt"/>
              </a:rPr>
              <a:t> </a:t>
            </a:r>
            <a:r>
              <a:rPr lang="en-US" sz="1400" dirty="0" err="1" smtClean="0">
                <a:latin typeface="+mj-lt"/>
              </a:rPr>
              <a:t>Barabasi</a:t>
            </a:r>
            <a:r>
              <a:rPr lang="en-US" sz="1400" dirty="0" smtClean="0">
                <a:latin typeface="+mj-lt"/>
              </a:rPr>
              <a:t>). </a:t>
            </a:r>
            <a:endParaRPr lang="de-DE" sz="1400" dirty="0">
              <a:latin typeface="+mj-lt"/>
            </a:endParaRPr>
          </a:p>
        </p:txBody>
      </p:sp>
      <p:sp>
        <p:nvSpPr>
          <p:cNvPr id="14" name="TextBox 13"/>
          <p:cNvSpPr txBox="1"/>
          <p:nvPr/>
        </p:nvSpPr>
        <p:spPr>
          <a:xfrm>
            <a:off x="2425111" y="5079968"/>
            <a:ext cx="3531190" cy="1384995"/>
          </a:xfrm>
          <a:prstGeom prst="rect">
            <a:avLst/>
          </a:prstGeom>
          <a:solidFill>
            <a:srgbClr val="82B000"/>
          </a:solidFill>
          <a:ln>
            <a:solidFill>
              <a:schemeClr val="accent1"/>
            </a:solidFill>
          </a:ln>
        </p:spPr>
        <p:txBody>
          <a:bodyPr wrap="square" rtlCol="0">
            <a:noAutofit/>
          </a:bodyPr>
          <a:lstStyle/>
          <a:p>
            <a:pPr lvl="0" eaLnBrk="0" hangingPunct="0">
              <a:spcBef>
                <a:spcPct val="30000"/>
              </a:spcBef>
              <a:defRPr/>
            </a:pPr>
            <a:r>
              <a:rPr lang="de-DE" sz="1400" b="1" dirty="0" smtClean="0">
                <a:latin typeface="+mj-lt"/>
              </a:rPr>
              <a:t>Network theory: </a:t>
            </a:r>
            <a:r>
              <a:rPr lang="en-US" sz="1400" dirty="0" smtClean="0">
                <a:latin typeface="+mj-lt"/>
              </a:rPr>
              <a:t>Theorizing networks includes at least: </a:t>
            </a:r>
            <a:r>
              <a:rPr lang="en-US" sz="1400" dirty="0">
                <a:latin typeface="+mj-lt"/>
              </a:rPr>
              <a:t>individual elements; pair-wise relationships between those elements; and a global or macro- patterning that can be considered as network structure (</a:t>
            </a:r>
            <a:r>
              <a:rPr lang="en-US" sz="1400" dirty="0" err="1">
                <a:latin typeface="+mj-lt"/>
              </a:rPr>
              <a:t>Brandes</a:t>
            </a:r>
            <a:r>
              <a:rPr lang="en-US" sz="1400" dirty="0">
                <a:latin typeface="+mj-lt"/>
              </a:rPr>
              <a:t> et al. 2013</a:t>
            </a:r>
            <a:r>
              <a:rPr lang="en-US" sz="1400" dirty="0" smtClean="0">
                <a:latin typeface="+mj-lt"/>
              </a:rPr>
              <a:t>)</a:t>
            </a:r>
            <a:endParaRPr lang="de-DE" sz="1400" dirty="0">
              <a:latin typeface="+mj-lt"/>
            </a:endParaRPr>
          </a:p>
        </p:txBody>
      </p:sp>
      <p:pic>
        <p:nvPicPr>
          <p:cNvPr id="15" name="Picture 14"/>
          <p:cNvPicPr>
            <a:picLocks noChangeAspect="1"/>
          </p:cNvPicPr>
          <p:nvPr/>
        </p:nvPicPr>
        <p:blipFill>
          <a:blip r:embed="rId3"/>
          <a:stretch>
            <a:fillRect/>
          </a:stretch>
        </p:blipFill>
        <p:spPr>
          <a:xfrm>
            <a:off x="190500" y="1204917"/>
            <a:ext cx="3743749" cy="3595483"/>
          </a:xfrm>
          <a:prstGeom prst="rect">
            <a:avLst/>
          </a:prstGeom>
        </p:spPr>
      </p:pic>
    </p:spTree>
    <p:extLst>
      <p:ext uri="{BB962C8B-B14F-4D97-AF65-F5344CB8AC3E}">
        <p14:creationId xmlns:p14="http://schemas.microsoft.com/office/powerpoint/2010/main" val="54404411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Discussion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80</a:t>
            </a:fld>
            <a:endParaRPr lang="en-GB" dirty="0"/>
          </a:p>
        </p:txBody>
      </p:sp>
    </p:spTree>
    <p:extLst>
      <p:ext uri="{BB962C8B-B14F-4D97-AF65-F5344CB8AC3E}">
        <p14:creationId xmlns:p14="http://schemas.microsoft.com/office/powerpoint/2010/main" val="146112502"/>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lIns="80010" tIns="40005" rIns="80010" bIns="40005"/>
          <a:lstStyle/>
          <a:p>
            <a:r>
              <a:rPr lang="de-DE" dirty="0" smtClean="0"/>
              <a:t>Agenda</a:t>
            </a:r>
          </a:p>
        </p:txBody>
      </p:sp>
      <p:sp>
        <p:nvSpPr>
          <p:cNvPr id="5123" name="Rectangle 3"/>
          <p:cNvSpPr>
            <a:spLocks noGrp="1" noChangeArrowheads="1"/>
          </p:cNvSpPr>
          <p:nvPr>
            <p:ph type="body" idx="1"/>
          </p:nvPr>
        </p:nvSpPr>
        <p:spPr>
          <a:xfrm>
            <a:off x="625929" y="1428750"/>
            <a:ext cx="7679871" cy="4003358"/>
          </a:xfrm>
        </p:spPr>
        <p:txBody>
          <a:bodyPr lIns="80010" tIns="40005" rIns="80010" bIns="40005"/>
          <a:lstStyle/>
          <a:p>
            <a:pPr marL="400050" indent="-400050">
              <a:lnSpc>
                <a:spcPct val="90000"/>
              </a:lnSpc>
              <a:buFont typeface="Webdings" pitchFamily="18" charset="2"/>
              <a:buAutoNum type="arabicPeriod"/>
            </a:pPr>
            <a:r>
              <a:rPr lang="de-DE" dirty="0"/>
              <a:t>Introduction and examples</a:t>
            </a:r>
          </a:p>
          <a:p>
            <a:pPr marL="400050" indent="-400050">
              <a:lnSpc>
                <a:spcPct val="90000"/>
              </a:lnSpc>
              <a:buFont typeface="Webdings" pitchFamily="18" charset="2"/>
              <a:buAutoNum type="arabicPeriod"/>
            </a:pPr>
            <a:r>
              <a:rPr lang="de-DE" dirty="0" smtClean="0"/>
              <a:t>Fundamental concepts</a:t>
            </a:r>
          </a:p>
          <a:p>
            <a:pPr marL="763984" lvl="1" indent="-333375">
              <a:lnSpc>
                <a:spcPct val="90000"/>
              </a:lnSpc>
              <a:buFont typeface="Webdings" pitchFamily="18" charset="2"/>
              <a:buAutoNum type="arabicPeriod"/>
            </a:pPr>
            <a:r>
              <a:rPr lang="de-DE" dirty="0" smtClean="0"/>
              <a:t>Creating graphs</a:t>
            </a:r>
          </a:p>
          <a:p>
            <a:pPr marL="763984" lvl="1" indent="-333375">
              <a:lnSpc>
                <a:spcPct val="90000"/>
              </a:lnSpc>
              <a:buFont typeface="Webdings" pitchFamily="18" charset="2"/>
              <a:buAutoNum type="arabicPeriod"/>
            </a:pPr>
            <a:r>
              <a:rPr lang="de-DE" dirty="0" smtClean="0"/>
              <a:t>Visualizing graphs</a:t>
            </a:r>
          </a:p>
          <a:p>
            <a:pPr marL="763984" lvl="1" indent="-333375">
              <a:lnSpc>
                <a:spcPct val="90000"/>
              </a:lnSpc>
              <a:buFont typeface="Webdings" pitchFamily="18" charset="2"/>
              <a:buAutoNum type="arabicPeriod"/>
            </a:pPr>
            <a:r>
              <a:rPr lang="de-DE" dirty="0" smtClean="0"/>
              <a:t>Centrality</a:t>
            </a:r>
          </a:p>
          <a:p>
            <a:pPr marL="763984" lvl="1" indent="-333375">
              <a:lnSpc>
                <a:spcPct val="90000"/>
              </a:lnSpc>
              <a:buFont typeface="Webdings" pitchFamily="18" charset="2"/>
              <a:buAutoNum type="arabicPeriod"/>
            </a:pPr>
            <a:r>
              <a:rPr lang="de-DE" dirty="0" smtClean="0"/>
              <a:t>Community detection</a:t>
            </a:r>
          </a:p>
          <a:p>
            <a:pPr marL="400050" indent="-400050">
              <a:lnSpc>
                <a:spcPct val="90000"/>
              </a:lnSpc>
              <a:buFont typeface="Webdings" pitchFamily="18" charset="2"/>
              <a:buAutoNum type="arabicPeriod"/>
            </a:pPr>
            <a:r>
              <a:rPr lang="de-DE" dirty="0"/>
              <a:t>Getting and handling data</a:t>
            </a:r>
          </a:p>
          <a:p>
            <a:pPr marL="400050" indent="-400050">
              <a:lnSpc>
                <a:spcPct val="90000"/>
              </a:lnSpc>
              <a:buFont typeface="Webdings" pitchFamily="18" charset="2"/>
              <a:buAutoNum type="arabicPeriod"/>
            </a:pPr>
            <a:r>
              <a:rPr lang="de-DE" dirty="0"/>
              <a:t>Extended concepts</a:t>
            </a:r>
          </a:p>
          <a:p>
            <a:pPr marL="400050" indent="-400050">
              <a:lnSpc>
                <a:spcPct val="90000"/>
              </a:lnSpc>
              <a:buFont typeface="Webdings" pitchFamily="18" charset="2"/>
              <a:buAutoNum type="arabicPeriod"/>
            </a:pPr>
            <a:r>
              <a:rPr lang="de-DE" b="1" dirty="0">
                <a:solidFill>
                  <a:srgbClr val="82B000"/>
                </a:solidFill>
              </a:rPr>
              <a:t>Discussion and conclusion</a:t>
            </a:r>
          </a:p>
        </p:txBody>
      </p:sp>
      <p:sp>
        <p:nvSpPr>
          <p:cNvPr id="6"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81</a:t>
            </a:fld>
            <a:endParaRPr lang="en-GB" dirty="0"/>
          </a:p>
        </p:txBody>
      </p:sp>
    </p:spTree>
    <p:extLst>
      <p:ext uri="{BB962C8B-B14F-4D97-AF65-F5344CB8AC3E}">
        <p14:creationId xmlns:p14="http://schemas.microsoft.com/office/powerpoint/2010/main" val="4290057199"/>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Exercise: Design your own network study.</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82</a:t>
            </a:fld>
            <a:endParaRPr lang="en-GB" dirty="0"/>
          </a:p>
        </p:txBody>
      </p:sp>
    </p:spTree>
    <p:extLst>
      <p:ext uri="{BB962C8B-B14F-4D97-AF65-F5344CB8AC3E}">
        <p14:creationId xmlns:p14="http://schemas.microsoft.com/office/powerpoint/2010/main" val="3683161239"/>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Discussion</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83</a:t>
            </a:fld>
            <a:endParaRPr lang="en-GB" dirty="0"/>
          </a:p>
        </p:txBody>
      </p:sp>
    </p:spTree>
    <p:extLst>
      <p:ext uri="{BB962C8B-B14F-4D97-AF65-F5344CB8AC3E}">
        <p14:creationId xmlns:p14="http://schemas.microsoft.com/office/powerpoint/2010/main" val="1175400280"/>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ctrTitle"/>
          </p:nvPr>
        </p:nvSpPr>
        <p:spPr/>
        <p:txBody>
          <a:bodyPr anchor="ctr"/>
          <a:lstStyle/>
          <a:p>
            <a:pPr>
              <a:lnSpc>
                <a:spcPct val="150000"/>
              </a:lnSpc>
              <a:spcAft>
                <a:spcPts val="1200"/>
              </a:spcAft>
            </a:pPr>
            <a:r>
              <a:rPr lang="de-DE" sz="2400" dirty="0" smtClean="0"/>
              <a:t>PhD Course on Social Network Analysis</a:t>
            </a:r>
            <a:endParaRPr lang="de-DE" sz="2400" dirty="0"/>
          </a:p>
        </p:txBody>
      </p:sp>
      <p:sp>
        <p:nvSpPr>
          <p:cNvPr id="6" name="Untertitel 5"/>
          <p:cNvSpPr>
            <a:spLocks noGrp="1"/>
          </p:cNvSpPr>
          <p:nvPr>
            <p:ph type="subTitle" idx="1"/>
          </p:nvPr>
        </p:nvSpPr>
        <p:spPr/>
        <p:txBody>
          <a:bodyPr/>
          <a:lstStyle/>
          <a:p>
            <a:r>
              <a:rPr lang="de-DE" dirty="0" smtClean="0"/>
              <a:t>Prof. Dr</a:t>
            </a:r>
            <a:r>
              <a:rPr lang="de-DE" dirty="0"/>
              <a:t>. Daniel </a:t>
            </a:r>
            <a:r>
              <a:rPr lang="de-DE" dirty="0" smtClean="0"/>
              <a:t>Fürstenau</a:t>
            </a:r>
            <a:br>
              <a:rPr lang="de-DE" dirty="0" smtClean="0"/>
            </a:br>
            <a:r>
              <a:rPr lang="de-DE" dirty="0" smtClean="0"/>
              <a:t>20 February 2017</a:t>
            </a:r>
            <a:endParaRPr lang="en-US" dirty="0"/>
          </a:p>
        </p:txBody>
      </p:sp>
      <p:pic>
        <p:nvPicPr>
          <p:cNvPr id="2" name="Picture 1"/>
          <p:cNvPicPr>
            <a:picLocks noChangeAspect="1"/>
          </p:cNvPicPr>
          <p:nvPr/>
        </p:nvPicPr>
        <p:blipFill>
          <a:blip r:embed="rId2"/>
          <a:stretch>
            <a:fillRect/>
          </a:stretch>
        </p:blipFill>
        <p:spPr>
          <a:xfrm>
            <a:off x="5046133" y="110067"/>
            <a:ext cx="899582" cy="899582"/>
          </a:xfrm>
          <a:prstGeom prst="rect">
            <a:avLst/>
          </a:prstGeom>
        </p:spPr>
      </p:pic>
    </p:spTree>
    <p:extLst>
      <p:ext uri="{BB962C8B-B14F-4D97-AF65-F5344CB8AC3E}">
        <p14:creationId xmlns:p14="http://schemas.microsoft.com/office/powerpoint/2010/main" val="311159423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00" y="0"/>
            <a:ext cx="7906415" cy="1080000"/>
          </a:xfrm>
        </p:spPr>
        <p:txBody>
          <a:bodyPr/>
          <a:lstStyle/>
          <a:p>
            <a:r>
              <a:rPr lang="de-DE" dirty="0" smtClean="0"/>
              <a:t>Types of social interactions</a:t>
            </a:r>
            <a:endParaRPr lang="en-US" dirty="0"/>
          </a:p>
        </p:txBody>
      </p:sp>
      <p:sp>
        <p:nvSpPr>
          <p:cNvPr id="7" name="Foliennummernplatzhalter 3"/>
          <p:cNvSpPr>
            <a:spLocks noGrp="1"/>
          </p:cNvSpPr>
          <p:nvPr>
            <p:ph type="sldNum" sz="quarter" idx="4"/>
          </p:nvPr>
        </p:nvSpPr>
        <p:spPr>
          <a:xfrm>
            <a:off x="8502149" y="6535937"/>
            <a:ext cx="360000" cy="304662"/>
          </a:xfrm>
        </p:spPr>
        <p:txBody>
          <a:bodyPr/>
          <a:lstStyle/>
          <a:p>
            <a:fld id="{04D22033-6C4D-468A-ADDD-0A6DD1F33144}" type="slidenum">
              <a:rPr lang="en-GB" smtClean="0"/>
              <a:pPr/>
              <a:t>9</a:t>
            </a:fld>
            <a:endParaRPr lang="en-GB" dirty="0"/>
          </a:p>
        </p:txBody>
      </p:sp>
      <p:sp>
        <p:nvSpPr>
          <p:cNvPr id="4" name="TextBox 3"/>
          <p:cNvSpPr txBox="1"/>
          <p:nvPr/>
        </p:nvSpPr>
        <p:spPr>
          <a:xfrm>
            <a:off x="6817529" y="5975350"/>
            <a:ext cx="2326471" cy="400110"/>
          </a:xfrm>
          <a:prstGeom prst="rect">
            <a:avLst/>
          </a:prstGeom>
          <a:noFill/>
        </p:spPr>
        <p:txBody>
          <a:bodyPr wrap="none" rtlCol="0">
            <a:spAutoFit/>
          </a:bodyPr>
          <a:lstStyle/>
          <a:p>
            <a:r>
              <a:rPr lang="de-DE" dirty="0" smtClean="0">
                <a:latin typeface="+mj-lt"/>
              </a:rPr>
              <a:t>[</a:t>
            </a:r>
            <a:r>
              <a:rPr lang="de-DE" dirty="0" smtClean="0">
                <a:latin typeface="+mj-lt"/>
                <a:hlinkClick r:id="rId3"/>
              </a:rPr>
              <a:t>Borgatti et al. 2009</a:t>
            </a:r>
            <a:r>
              <a:rPr lang="de-DE" dirty="0" smtClean="0">
                <a:latin typeface="+mj-lt"/>
              </a:rPr>
              <a:t>]</a:t>
            </a:r>
            <a:endParaRPr lang="de-DE" dirty="0">
              <a:latin typeface="+mj-lt"/>
            </a:endParaRPr>
          </a:p>
        </p:txBody>
      </p:sp>
      <p:pic>
        <p:nvPicPr>
          <p:cNvPr id="3" name="Picture 2"/>
          <p:cNvPicPr>
            <a:picLocks noChangeAspect="1"/>
          </p:cNvPicPr>
          <p:nvPr/>
        </p:nvPicPr>
        <p:blipFill>
          <a:blip r:embed="rId4"/>
          <a:stretch>
            <a:fillRect/>
          </a:stretch>
        </p:blipFill>
        <p:spPr>
          <a:xfrm>
            <a:off x="288605" y="3671146"/>
            <a:ext cx="8573544" cy="2223965"/>
          </a:xfrm>
          <a:prstGeom prst="rect">
            <a:avLst/>
          </a:prstGeom>
        </p:spPr>
      </p:pic>
      <p:pic>
        <p:nvPicPr>
          <p:cNvPr id="12290" name="Picture 2" descr="Image result for lending relationships tribal networ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5466" y="1272311"/>
            <a:ext cx="3458682" cy="2318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406401" y="1272312"/>
            <a:ext cx="2669066" cy="2327716"/>
          </a:xfrm>
          <a:prstGeom prst="rect">
            <a:avLst/>
          </a:prstGeom>
        </p:spPr>
      </p:pic>
      <p:pic>
        <p:nvPicPr>
          <p:cNvPr id="10" name="Picture 9"/>
          <p:cNvPicPr>
            <a:picLocks noChangeAspect="1"/>
          </p:cNvPicPr>
          <p:nvPr/>
        </p:nvPicPr>
        <p:blipFill>
          <a:blip r:embed="rId7"/>
          <a:stretch>
            <a:fillRect/>
          </a:stretch>
        </p:blipFill>
        <p:spPr>
          <a:xfrm>
            <a:off x="7710311" y="1240478"/>
            <a:ext cx="1151838" cy="2350430"/>
          </a:xfrm>
          <a:prstGeom prst="rect">
            <a:avLst/>
          </a:prstGeom>
        </p:spPr>
      </p:pic>
      <p:pic>
        <p:nvPicPr>
          <p:cNvPr id="11" name="Picture 10"/>
          <p:cNvPicPr>
            <a:picLocks noChangeAspect="1"/>
          </p:cNvPicPr>
          <p:nvPr/>
        </p:nvPicPr>
        <p:blipFill>
          <a:blip r:embed="rId8"/>
          <a:stretch>
            <a:fillRect/>
          </a:stretch>
        </p:blipFill>
        <p:spPr>
          <a:xfrm>
            <a:off x="6534149" y="1240478"/>
            <a:ext cx="1176161" cy="2350429"/>
          </a:xfrm>
          <a:prstGeom prst="rect">
            <a:avLst/>
          </a:prstGeom>
        </p:spPr>
      </p:pic>
    </p:spTree>
    <p:extLst>
      <p:ext uri="{BB962C8B-B14F-4D97-AF65-F5344CB8AC3E}">
        <p14:creationId xmlns:p14="http://schemas.microsoft.com/office/powerpoint/2010/main" val="293516757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U_CC_01">
  <a:themeElements>
    <a:clrScheme name="Cleophas">
      <a:dk1>
        <a:sysClr val="windowText" lastClr="000000"/>
      </a:dk1>
      <a:lt1>
        <a:sysClr val="window" lastClr="FFFFFF"/>
      </a:lt1>
      <a:dk2>
        <a:srgbClr val="3E3D2D"/>
      </a:dk2>
      <a:lt2>
        <a:srgbClr val="FFFDF7"/>
      </a:lt2>
      <a:accent1>
        <a:srgbClr val="9ACD00"/>
      </a:accent1>
      <a:accent2>
        <a:srgbClr val="71685A"/>
      </a:accent2>
      <a:accent3>
        <a:srgbClr val="FF6700"/>
      </a:accent3>
      <a:accent4>
        <a:srgbClr val="909465"/>
      </a:accent4>
      <a:accent5>
        <a:srgbClr val="002060"/>
      </a:accent5>
      <a:accent6>
        <a:srgbClr val="FFC000"/>
      </a:accent6>
      <a:hlink>
        <a:srgbClr val="9ACD00"/>
      </a:hlink>
      <a:folHlink>
        <a:srgbClr val="3E3D2D"/>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Times New Roman" pitchFamily="18" charset="0"/>
          </a:defRPr>
        </a:defPPr>
      </a:lstStyle>
    </a:spDef>
    <a:lnDef>
      <a:spPr bwMode="auto">
        <a:solidFill>
          <a:schemeClr val="accent1"/>
        </a:solidFill>
        <a:ln w="9525" cap="flat" cmpd="sng" algn="ctr">
          <a:solidFill>
            <a:schemeClr val="tx1"/>
          </a:solidFill>
          <a:prstDash val="solid"/>
          <a:round/>
          <a:headEnd type="none" w="med" len="med"/>
          <a:tailEnd type="triangle" w="med" len="med"/>
        </a:ln>
        <a:effectLst/>
      </a:spPr>
      <a:bodyPr/>
      <a:lstStyle/>
    </a:lnDef>
  </a:objectDefaults>
  <a:extraClrSchemeLst>
    <a:extraClrScheme>
      <a:clrScheme name="1_Vorstellung-OR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1_Vorstellung-OR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1_Vorstellung-OR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1_Vorstellung-OR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gos2004-Praes1-winfo</Template>
  <TotalTime>0</TotalTime>
  <Pages>26</Pages>
  <Words>3068</Words>
  <Application>Microsoft Office PowerPoint</Application>
  <PresentationFormat>On-screen Show (4:3)</PresentationFormat>
  <Paragraphs>540</Paragraphs>
  <Slides>84</Slides>
  <Notes>73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84</vt:i4>
      </vt:variant>
    </vt:vector>
  </HeadingPairs>
  <TitlesOfParts>
    <vt:vector size="99" baseType="lpstr">
      <vt:lpstr>ＭＳ Ｐゴシック</vt:lpstr>
      <vt:lpstr>Arial</vt:lpstr>
      <vt:lpstr>Arial Narrow</vt:lpstr>
      <vt:lpstr>Calibri</vt:lpstr>
      <vt:lpstr>Courier New</vt:lpstr>
      <vt:lpstr>Helvetica Neue</vt:lpstr>
      <vt:lpstr>MathJax_Main</vt:lpstr>
      <vt:lpstr>MathJax_Math-italic</vt:lpstr>
      <vt:lpstr>Symbol</vt:lpstr>
      <vt:lpstr>Times New Roman</vt:lpstr>
      <vt:lpstr>Verdana</vt:lpstr>
      <vt:lpstr>Webdings</vt:lpstr>
      <vt:lpstr>Wingdings</vt:lpstr>
      <vt:lpstr>Wingdings 3</vt:lpstr>
      <vt:lpstr>FU_CC_01</vt:lpstr>
      <vt:lpstr>PhD Course on Social Network Analysis</vt:lpstr>
      <vt:lpstr>Agenda</vt:lpstr>
      <vt:lpstr>Introduction 1: Zachary‘s Karate Club Network</vt:lpstr>
      <vt:lpstr>Introduction 2: 15th Century Florentine Marriages</vt:lpstr>
      <vt:lpstr>Introduction 3: Add Health School Friendship Network</vt:lpstr>
      <vt:lpstr>Introduction 4: Retweet network from Twitter</vt:lpstr>
      <vt:lpstr>Introduction 5: Recyle Inc. Information Infrastructure Network</vt:lpstr>
      <vt:lpstr>Definitions</vt:lpstr>
      <vt:lpstr>Types of social interactions</vt:lpstr>
      <vt:lpstr>Parts of a network: Nodes and links</vt:lpstr>
      <vt:lpstr>Types of networks</vt:lpstr>
      <vt:lpstr>Agenda</vt:lpstr>
      <vt:lpstr>Creating a graph… in Gephi</vt:lpstr>
      <vt:lpstr>Adding nodes…</vt:lpstr>
      <vt:lpstr>Adding links…</vt:lpstr>
      <vt:lpstr>Adding and inspecting attributes…</vt:lpstr>
      <vt:lpstr>Reading in different representations of graphs</vt:lpstr>
      <vt:lpstr>Grey‘s anatomy example data set</vt:lpstr>
      <vt:lpstr>Edge lists</vt:lpstr>
      <vt:lpstr>Adjacency matrices</vt:lpstr>
      <vt:lpstr>Adjacency matrices (continued): DL format</vt:lpstr>
      <vt:lpstr>Summary statistics on graph…</vt:lpstr>
      <vt:lpstr>Exporting graphs</vt:lpstr>
      <vt:lpstr>Exporting: Where to?</vt:lpstr>
      <vt:lpstr>Agenda</vt:lpstr>
      <vt:lpstr>Layout algorithms</vt:lpstr>
      <vt:lpstr>Layout algorithms</vt:lpstr>
      <vt:lpstr>Detailed plotting with colors by attribute</vt:lpstr>
      <vt:lpstr>Agenda</vt:lpstr>
      <vt:lpstr>Centrality measures – overview</vt:lpstr>
      <vt:lpstr>Degree centrality</vt:lpstr>
      <vt:lpstr>Likewise we find the degree of each cast member…</vt:lpstr>
      <vt:lpstr>Closeness centrality</vt:lpstr>
      <vt:lpstr>Closeness centrality</vt:lpstr>
      <vt:lpstr>Why care about closeness centrality?</vt:lpstr>
      <vt:lpstr>Betweenness centrality</vt:lpstr>
      <vt:lpstr>Why care about betweenness centrality?</vt:lpstr>
      <vt:lpstr>Eigenvector centrality</vt:lpstr>
      <vt:lpstr>Eigenvector centrality</vt:lpstr>
      <vt:lpstr>Eigenvector centrality: Interpretation</vt:lpstr>
      <vt:lpstr>Pagerank</vt:lpstr>
      <vt:lpstr>Comparison of different centrality measures</vt:lpstr>
      <vt:lpstr>Agenda</vt:lpstr>
      <vt:lpstr>Describing complex relationships</vt:lpstr>
      <vt:lpstr>Clustering coefficient: from local to global</vt:lpstr>
      <vt:lpstr>Density</vt:lpstr>
      <vt:lpstr>Degree distribution: Random network</vt:lpstr>
      <vt:lpstr>Degree distribution: Scale-free network</vt:lpstr>
      <vt:lpstr>Degree distribution: Scale-free network</vt:lpstr>
      <vt:lpstr>Agenda</vt:lpstr>
      <vt:lpstr>Community detection: intuition</vt:lpstr>
      <vt:lpstr>Community detection: intuition</vt:lpstr>
      <vt:lpstr>Modularity clustering: intuition</vt:lpstr>
      <vt:lpstr>Modularity clustering: Different subgroups in the Grey‘s Anatomy cast</vt:lpstr>
      <vt:lpstr>K-Core</vt:lpstr>
      <vt:lpstr>Agenda</vt:lpstr>
      <vt:lpstr>The “classical“ workflow for an SNA study</vt:lpstr>
      <vt:lpstr>General ways to extract data from social media sites and other web sources</vt:lpstr>
      <vt:lpstr>The data science paradigm to an SNA study…</vt:lpstr>
      <vt:lpstr>Twitter Streaming API: Understand the data structure</vt:lpstr>
      <vt:lpstr>Twitter Streaming API: Possible networks to create</vt:lpstr>
      <vt:lpstr>Twitter Streaming API: Getting set-up</vt:lpstr>
      <vt:lpstr>Twitter API: Building a listener with jupyter and tweepy</vt:lpstr>
      <vt:lpstr>Twitter API: Writing output to stdout</vt:lpstr>
      <vt:lpstr>Twitter API: Writing output to file</vt:lpstr>
      <vt:lpstr>Twitter API: Parsing the file to create data set I</vt:lpstr>
      <vt:lpstr>Twitter API: Parsing the file to create data set II</vt:lpstr>
      <vt:lpstr>Import to Gephi for vizualization</vt:lpstr>
      <vt:lpstr>Many kinds of nodes: Users, Tweets, URLs, Hashtags, Media  Many kinds of edges: User creates Tweets, A Tweet is in response to another Tweet, A Tweet retweets another, User mentions User, Tweet contains Hashtag, User follows User</vt:lpstr>
      <vt:lpstr>One word about Facebook data…</vt:lpstr>
      <vt:lpstr>One word about Github data…</vt:lpstr>
      <vt:lpstr>Other potential sources</vt:lpstr>
      <vt:lpstr>Agenda</vt:lpstr>
      <vt:lpstr>Designing a network study: Motivation</vt:lpstr>
      <vt:lpstr>Dependent Variable: Application Governance (Horizontal Allocation of Decision Rights)</vt:lpstr>
      <vt:lpstr>Dependent Variable: Application Governance (Horizontal Allocation of Decision Rights)</vt:lpstr>
      <vt:lpstr>Conclusions &amp; Next Steps</vt:lpstr>
      <vt:lpstr>Chain of Reasoning and Validity Issues in Network Analysis with Digital Trace Data</vt:lpstr>
      <vt:lpstr>Group exercise: What research design has been used in these studies? </vt:lpstr>
      <vt:lpstr>Discussion</vt:lpstr>
      <vt:lpstr>Agenda</vt:lpstr>
      <vt:lpstr>Exercise: Design your own network study.</vt:lpstr>
      <vt:lpstr>Discussion</vt:lpstr>
      <vt:lpstr>PhD Course on Social Network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Winfo für Wiwis</dc:title>
  <dc:creator>Ehmke</dc:creator>
  <cp:lastModifiedBy>Daniel Fürstenau</cp:lastModifiedBy>
  <cp:revision>122</cp:revision>
  <cp:lastPrinted>2016-12-01T20:30:59Z</cp:lastPrinted>
  <dcterms:created xsi:type="dcterms:W3CDTF">1995-05-30T19:53:34Z</dcterms:created>
  <dcterms:modified xsi:type="dcterms:W3CDTF">2018-02-19T21:23:05Z</dcterms:modified>
</cp:coreProperties>
</file>